
<file path=[Content_Types].xml><?xml version="1.0" encoding="utf-8"?>
<Types xmlns="http://schemas.openxmlformats.org/package/2006/content-types">
  <Default Extension="fntdata" ContentType="application/x-fontdata"/>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2"/>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268" r:id="rId15"/>
    <p:sldId id="269" r:id="rId16"/>
    <p:sldId id="270" r:id="rId17"/>
    <p:sldId id="271" r:id="rId18"/>
    <p:sldId id="272" r:id="rId19"/>
    <p:sldId id="273" r:id="rId20"/>
    <p:sldId id="274" r:id="rId21"/>
  </p:sldIdLst>
  <p:sldSz cx="9144000" cy="5143500" type="screen16x9"/>
  <p:notesSz cx="6858000" cy="9144000"/>
  <p:embeddedFontLst>
    <p:embeddedFont>
      <p:font typeface="Boogaloo" panose="03060902030202020203" pitchFamily="66" charset="0"/>
      <p:regular r:id="rId23"/>
    </p:embeddedFont>
    <p:embeddedFont>
      <p:font typeface="Calibri" panose="020F0502020204030204" pitchFamily="34" charset="0"/>
      <p:regular r:id="rId24"/>
      <p:bold r:id="rId25"/>
      <p:italic r:id="rId26"/>
      <p:boldItalic r:id="rId27"/>
    </p:embeddedFont>
    <p:embeddedFont>
      <p:font typeface="Questrial" panose="02000000000000000000" pitchFamily="2" charset="0"/>
      <p:regular r:id="rId28"/>
    </p:embeddedFont>
    <p:embeddedFont>
      <p:font typeface="Quicksand" pitchFamily="2" charset="77"/>
      <p:regular r:id="rId29"/>
      <p:bold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font" Target="fonts/font1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5933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004BA16D-9069-8D43-BD36-32356788D2BB}"/>
              </a:ext>
            </a:extLst>
          </p:cNvPr>
          <p:cNvPicPr>
            <a:picLocks noChangeAspect="1"/>
          </p:cNvPicPr>
          <p:nvPr/>
        </p:nvPicPr>
        <p:blipFill>
          <a:blip r:embed="rId3"/>
          <a:stretch>
            <a:fillRect/>
          </a:stretch>
        </p:blipFill>
        <p:spPr>
          <a:xfrm>
            <a:off x="1214034" y="1220769"/>
            <a:ext cx="6715932" cy="37477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2" name="Picture 1">
            <a:extLst>
              <a:ext uri="{FF2B5EF4-FFF2-40B4-BE49-F238E27FC236}">
                <a16:creationId xmlns:a16="http://schemas.microsoft.com/office/drawing/2014/main" id="{E46587C3-4011-934E-B413-8685DC2F2DFD}"/>
              </a:ext>
            </a:extLst>
          </p:cNvPr>
          <p:cNvPicPr>
            <a:picLocks noChangeAspect="1"/>
          </p:cNvPicPr>
          <p:nvPr/>
        </p:nvPicPr>
        <p:blipFill>
          <a:blip r:embed="rId3"/>
          <a:stretch>
            <a:fillRect/>
          </a:stretch>
        </p:blipFill>
        <p:spPr>
          <a:xfrm>
            <a:off x="1681200" y="1217444"/>
            <a:ext cx="5781599" cy="3732326"/>
          </a:xfrm>
          <a:prstGeom prst="rect">
            <a:avLst/>
          </a:prstGeom>
        </p:spPr>
      </p:pic>
    </p:spTree>
    <p:extLst>
      <p:ext uri="{BB962C8B-B14F-4D97-AF65-F5344CB8AC3E}">
        <p14:creationId xmlns:p14="http://schemas.microsoft.com/office/powerpoint/2010/main" val="1956917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What representation will be helpful to describe the relationship(s) in your model and use it to solve the problem?</a:t>
            </a:r>
            <a:endParaRPr sz="2200">
              <a:solidFill>
                <a:schemeClr val="dk1"/>
              </a:solidFill>
            </a:endParaRPr>
          </a:p>
          <a:p>
            <a:pPr marL="0" lvl="0" indent="0" algn="l" rtl="0">
              <a:spcBef>
                <a:spcPts val="0"/>
              </a:spcBef>
              <a:spcAft>
                <a:spcPts val="0"/>
              </a:spcAft>
              <a:buNone/>
            </a:pPr>
            <a:endParaRPr sz="10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Algebraic</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Geometric</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Graphical</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Statistical</a:t>
            </a:r>
            <a:endParaRPr sz="2000">
              <a:solidFill>
                <a:schemeClr val="dk1"/>
              </a:solidFill>
            </a:endParaRPr>
          </a:p>
          <a:p>
            <a:pPr marL="0" lvl="0" indent="0" algn="l" rtl="0">
              <a:spcBef>
                <a:spcPts val="0"/>
              </a:spcBef>
              <a:spcAft>
                <a:spcPts val="0"/>
              </a:spcAft>
              <a:buNone/>
            </a:pPr>
            <a:endParaRPr sz="600">
              <a:solidFill>
                <a:schemeClr val="dk1"/>
              </a:solidFill>
            </a:endParaRPr>
          </a:p>
          <a:p>
            <a:pPr marL="914400" lvl="0" indent="-355600" algn="l" rtl="0">
              <a:spcBef>
                <a:spcPts val="0"/>
              </a:spcBef>
              <a:spcAft>
                <a:spcPts val="0"/>
              </a:spcAft>
              <a:buClr>
                <a:schemeClr val="dk1"/>
              </a:buClr>
              <a:buSzPts val="2000"/>
              <a:buChar char="❏"/>
            </a:pPr>
            <a:r>
              <a:rPr lang="en" sz="2000">
                <a:solidFill>
                  <a:schemeClr val="dk1"/>
                </a:solidFill>
              </a:rPr>
              <a:t>Tabular (using a table)</a:t>
            </a:r>
            <a:endParaRPr sz="200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3" name="Online Media 2" descr="act3.mov">
            <a:hlinkClick r:id="" action="ppaction://media"/>
            <a:extLst>
              <a:ext uri="{FF2B5EF4-FFF2-40B4-BE49-F238E27FC236}">
                <a16:creationId xmlns:a16="http://schemas.microsoft.com/office/drawing/2014/main" id="{10AE4ECB-4362-8C46-8055-86F2BE8A8BF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2441" y="1352988"/>
            <a:ext cx="6164995" cy="3464598"/>
          </a:xfrm>
          <a:prstGeom prst="rect">
            <a:avLst/>
          </a:prstGeom>
        </p:spPr>
      </p:pic>
      <p:pic>
        <p:nvPicPr>
          <p:cNvPr id="278" name="Google Shape;278;p38"/>
          <p:cNvPicPr preferRelativeResize="0"/>
          <p:nvPr/>
        </p:nvPicPr>
        <p:blipFill>
          <a:blip r:embed="rId6">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7">
            <a:alphaModFix/>
          </a:blip>
          <a:stretch>
            <a:fillRect/>
          </a:stretch>
        </p:blipFill>
        <p:spPr>
          <a:xfrm>
            <a:off x="385875" y="297738"/>
            <a:ext cx="655075" cy="64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7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pic>
        <p:nvPicPr>
          <p:cNvPr id="289" name="Google Shape;289;p39"/>
          <p:cNvPicPr preferRelativeResize="0"/>
          <p:nvPr/>
        </p:nvPicPr>
        <p:blipFill>
          <a:blip r:embed="rId4">
            <a:alphaModFix/>
          </a:blip>
          <a:stretch>
            <a:fillRect/>
          </a:stretch>
        </p:blipFill>
        <p:spPr>
          <a:xfrm>
            <a:off x="5819700" y="2593000"/>
            <a:ext cx="2916825" cy="2304950"/>
          </a:xfrm>
          <a:prstGeom prst="rect">
            <a:avLst/>
          </a:prstGeom>
          <a:noFill/>
          <a:ln w="38100" cap="flat" cmpd="sng">
            <a:solidFill>
              <a:srgbClr val="999999"/>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latin typeface="Questrial"/>
                <a:ea typeface="Questrial"/>
                <a:cs typeface="Questrial"/>
                <a:sym typeface="Questrial"/>
              </a:rPr>
              <a:t>WHAT</a:t>
            </a:r>
            <a:r>
              <a:rPr lang="en" sz="2400">
                <a:latin typeface="Questrial"/>
                <a:ea typeface="Questrial"/>
                <a:cs typeface="Questrial"/>
                <a:sym typeface="Questrial"/>
              </a:rPr>
              <a:t>: 	Practice</a:t>
            </a:r>
            <a:r>
              <a:rPr lang="en" sz="2400" i="1">
                <a:latin typeface="Questrial"/>
                <a:ea typeface="Questrial"/>
                <a:cs typeface="Questrial"/>
                <a:sym typeface="Questrial"/>
              </a:rPr>
              <a:t> </a:t>
            </a:r>
            <a:r>
              <a:rPr lang="en" sz="2400">
                <a:latin typeface="Questrial"/>
                <a:ea typeface="Questrial"/>
                <a:cs typeface="Questrial"/>
                <a:sym typeface="Questrial"/>
              </a:rPr>
              <a:t>identifying problems, </a:t>
            </a:r>
            <a:endParaRPr sz="2400">
              <a:latin typeface="Questrial"/>
              <a:ea typeface="Questrial"/>
              <a:cs typeface="Questrial"/>
              <a:sym typeface="Questrial"/>
            </a:endParaRPr>
          </a:p>
          <a:p>
            <a:pPr marL="914400" lvl="0" indent="0" algn="l" rtl="0">
              <a:spcBef>
                <a:spcPts val="0"/>
              </a:spcBef>
              <a:spcAft>
                <a:spcPts val="0"/>
              </a:spcAft>
              <a:buNone/>
            </a:pPr>
            <a:r>
              <a:rPr lang="en" sz="2400">
                <a:latin typeface="Questrial"/>
                <a:ea typeface="Questrial"/>
                <a:cs typeface="Questrial"/>
                <a:sym typeface="Questrial"/>
              </a:rPr>
              <a:t> 	quantities and relationships. Explore </a:t>
            </a:r>
            <a:endParaRPr sz="2400">
              <a:latin typeface="Questrial"/>
              <a:ea typeface="Questrial"/>
              <a:cs typeface="Questrial"/>
              <a:sym typeface="Questrial"/>
            </a:endParaRPr>
          </a:p>
          <a:p>
            <a:pPr marL="914400" lvl="0" indent="457200" algn="l" rtl="0">
              <a:spcBef>
                <a:spcPts val="0"/>
              </a:spcBef>
              <a:spcAft>
                <a:spcPts val="0"/>
              </a:spcAft>
              <a:buNone/>
            </a:pPr>
            <a:r>
              <a:rPr lang="en" sz="2400">
                <a:latin typeface="Questrial"/>
                <a:ea typeface="Questrial"/>
                <a:cs typeface="Questrial"/>
                <a:sym typeface="Questrial"/>
              </a:rPr>
              <a:t>assumptions, create and revise models.</a:t>
            </a:r>
            <a:endParaRPr sz="2400">
              <a:latin typeface="Questrial"/>
              <a:ea typeface="Questrial"/>
              <a:cs typeface="Questrial"/>
              <a:sym typeface="Questrial"/>
            </a:endParaRPr>
          </a:p>
          <a:p>
            <a:pPr marL="0" lvl="0" indent="0" algn="l" rtl="0">
              <a:spcBef>
                <a:spcPts val="0"/>
              </a:spcBef>
              <a:spcAft>
                <a:spcPts val="0"/>
              </a:spcAft>
              <a:buNone/>
            </a:pPr>
            <a:endParaRPr sz="1600">
              <a:latin typeface="Questrial"/>
              <a:ea typeface="Questrial"/>
              <a:cs typeface="Questrial"/>
              <a:sym typeface="Questrial"/>
            </a:endParaRPr>
          </a:p>
          <a:p>
            <a:pPr marL="1317625" lvl="0" indent="-1317625" algn="l" rtl="0">
              <a:spcBef>
                <a:spcPts val="720"/>
              </a:spcBef>
              <a:spcAft>
                <a:spcPts val="0"/>
              </a:spcAft>
              <a:buNone/>
            </a:pPr>
            <a:r>
              <a:rPr lang="en" sz="2400" b="1">
                <a:latin typeface="Questrial"/>
                <a:ea typeface="Questrial"/>
                <a:cs typeface="Questrial"/>
                <a:sym typeface="Questrial"/>
              </a:rPr>
              <a:t>WHY</a:t>
            </a:r>
            <a:r>
              <a:rPr lang="en" sz="2400">
                <a:latin typeface="Questrial"/>
                <a:ea typeface="Questrial"/>
                <a:cs typeface="Questrial"/>
                <a:sym typeface="Questrial"/>
              </a:rPr>
              <a:t>:	to “think like mathematicians”,  </a:t>
            </a:r>
            <a:br>
              <a:rPr lang="en" sz="2400">
                <a:latin typeface="Questrial"/>
                <a:ea typeface="Questrial"/>
                <a:cs typeface="Questrial"/>
                <a:sym typeface="Questrial"/>
              </a:rPr>
            </a:br>
            <a:r>
              <a:rPr lang="en" sz="2400">
                <a:latin typeface="Questrial"/>
                <a:ea typeface="Questrial"/>
                <a:cs typeface="Questrial"/>
                <a:sym typeface="Questrial"/>
              </a:rPr>
              <a:t>who choose and use appropriate mathematical models to analyze real-world situations, make predictions, and improve decisions. </a:t>
            </a:r>
            <a:endParaRPr sz="240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dirty="0"/>
              <a:t>ACT 1</a:t>
            </a:r>
            <a:endParaRPr sz="3800" b="1" dirty="0"/>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84132" y="325313"/>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a:t>As you watch the </a:t>
            </a:r>
            <a:endParaRPr sz="2400" b="1"/>
          </a:p>
          <a:p>
            <a:pPr marL="0" lvl="0" indent="0" algn="l" rtl="0">
              <a:spcBef>
                <a:spcPts val="0"/>
              </a:spcBef>
              <a:spcAft>
                <a:spcPts val="0"/>
              </a:spcAft>
              <a:buNone/>
            </a:pPr>
            <a:r>
              <a:rPr lang="en" sz="2400" b="1"/>
              <a:t>video clip, </a:t>
            </a:r>
            <a:endParaRPr sz="2400" b="1"/>
          </a:p>
          <a:p>
            <a:pPr marL="0" lvl="0" indent="0" algn="l" rtl="0">
              <a:spcBef>
                <a:spcPts val="0"/>
              </a:spcBef>
              <a:spcAft>
                <a:spcPts val="0"/>
              </a:spcAft>
              <a:buNone/>
            </a:pPr>
            <a:r>
              <a:rPr lang="en" sz="2400" b="1"/>
              <a:t>ask yourself... </a:t>
            </a:r>
            <a:endParaRPr sz="2400" b="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notice?” </a:t>
            </a:r>
            <a:endParaRPr sz="2000" i="1"/>
          </a:p>
          <a:p>
            <a:pPr marL="0" lvl="0" indent="0" algn="l" rtl="0">
              <a:spcBef>
                <a:spcPts val="0"/>
              </a:spcBef>
              <a:spcAft>
                <a:spcPts val="0"/>
              </a:spcAft>
              <a:buNone/>
            </a:pPr>
            <a:endParaRPr sz="2000" i="1"/>
          </a:p>
          <a:p>
            <a:pPr marL="0" lvl="0" indent="0" algn="l" rtl="0">
              <a:spcBef>
                <a:spcPts val="0"/>
              </a:spcBef>
              <a:spcAft>
                <a:spcPts val="0"/>
              </a:spcAft>
              <a:buNone/>
            </a:pPr>
            <a:r>
              <a:rPr lang="en" sz="2000" i="1"/>
              <a:t>“What do I wonder?”</a:t>
            </a:r>
            <a:endParaRPr sz="2000" i="1"/>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3" name="Online Media 2" descr="act1.mov">
            <a:hlinkClick r:id="" action="ppaction://media"/>
            <a:extLst>
              <a:ext uri="{FF2B5EF4-FFF2-40B4-BE49-F238E27FC236}">
                <a16:creationId xmlns:a16="http://schemas.microsoft.com/office/drawing/2014/main" id="{20A224A6-953B-6E41-9A5D-F3FFB356F6E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82101" y="1619574"/>
            <a:ext cx="5322568" cy="2991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dirty="0">
                <a:solidFill>
                  <a:srgbClr val="232323"/>
                </a:solidFill>
                <a:latin typeface="Verdana" panose="020B0604030504040204" pitchFamily="34" charset="0"/>
              </a:rPr>
              <a:t> If Dan shrinks the dollar nine times like this, how big will it be?</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What’s an answer that you are sure is </a:t>
            </a:r>
            <a:r>
              <a:rPr lang="en" sz="2400" b="1" i="1">
                <a:solidFill>
                  <a:schemeClr val="dk1"/>
                </a:solidFill>
              </a:rPr>
              <a:t>too large</a:t>
            </a:r>
            <a:r>
              <a:rPr lang="en" sz="2400">
                <a:solidFill>
                  <a:schemeClr val="dk1"/>
                </a:solidFill>
              </a:rPr>
              <a:t>? (High)</a:t>
            </a:r>
            <a:endParaRPr sz="2400"/>
          </a:p>
          <a:p>
            <a:pPr marL="0" lvl="0" indent="0" algn="ctr" rtl="0">
              <a:spcBef>
                <a:spcPts val="0"/>
              </a:spcBef>
              <a:spcAft>
                <a:spcPts val="0"/>
              </a:spcAft>
              <a:buNone/>
            </a:pPr>
            <a:endParaRPr sz="1600"/>
          </a:p>
          <a:p>
            <a:pPr marL="0" lvl="0" indent="0" algn="ctr" rtl="0">
              <a:spcBef>
                <a:spcPts val="0"/>
              </a:spcBef>
              <a:spcAft>
                <a:spcPts val="0"/>
              </a:spcAft>
              <a:buNone/>
            </a:pPr>
            <a:r>
              <a:rPr lang="en" sz="2400"/>
              <a:t>What’s an answer that you are sure is </a:t>
            </a:r>
            <a:r>
              <a:rPr lang="en" sz="2400" b="1" i="1"/>
              <a:t>too small</a:t>
            </a:r>
            <a:r>
              <a:rPr lang="en" sz="2400"/>
              <a:t>? (Low)</a:t>
            </a:r>
            <a:endParaRPr sz="2400"/>
          </a:p>
          <a:p>
            <a:pPr marL="0" lvl="0" indent="0" algn="ctr" rtl="0">
              <a:spcBef>
                <a:spcPts val="0"/>
              </a:spcBef>
              <a:spcAft>
                <a:spcPts val="0"/>
              </a:spcAft>
              <a:buNone/>
            </a:pPr>
            <a:endParaRPr sz="1600"/>
          </a:p>
          <a:p>
            <a:pPr marL="0" lvl="0" indent="0" algn="ctr" rtl="0">
              <a:spcBef>
                <a:spcPts val="0"/>
              </a:spcBef>
              <a:spcAft>
                <a:spcPts val="0"/>
              </a:spcAft>
              <a:buClr>
                <a:schemeClr val="dk1"/>
              </a:buClr>
              <a:buSzPts val="1100"/>
              <a:buFont typeface="Arial"/>
              <a:buNone/>
            </a:pPr>
            <a:r>
              <a:rPr lang="en" sz="2400">
                <a:solidFill>
                  <a:schemeClr val="dk1"/>
                </a:solidFill>
              </a:rPr>
              <a:t>What is your </a:t>
            </a:r>
            <a:r>
              <a:rPr lang="en" sz="2400" b="1" i="1">
                <a:solidFill>
                  <a:schemeClr val="dk1"/>
                </a:solidFill>
              </a:rPr>
              <a:t>best guess</a:t>
            </a:r>
            <a:r>
              <a:rPr lang="en" sz="2400">
                <a:solidFill>
                  <a:schemeClr val="dk1"/>
                </a:solidFill>
              </a:rPr>
              <a:t>? (Best)</a:t>
            </a:r>
            <a:endParaRPr sz="2400"/>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 If Dan shrinks the dollar nine times like this, how big will it be?</a:t>
            </a:r>
            <a:endParaRPr sz="2400" dirty="0"/>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1128</Words>
  <Application>Microsoft Macintosh PowerPoint</Application>
  <PresentationFormat>On-screen Show (16:9)</PresentationFormat>
  <Paragraphs>176</Paragraphs>
  <Slides>19</Slides>
  <Notes>19</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Calibri</vt:lpstr>
      <vt:lpstr>Arial</vt:lpstr>
      <vt:lpstr>Questrial</vt:lpstr>
      <vt:lpstr>Boogaloo</vt:lpstr>
      <vt:lpstr>Verdana</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9</cp:revision>
  <dcterms:modified xsi:type="dcterms:W3CDTF">2019-10-27T18:03:51Z</dcterms:modified>
</cp:coreProperties>
</file>