
<file path=[Content_Types].xml><?xml version="1.0" encoding="utf-8"?>
<Types xmlns="http://schemas.openxmlformats.org/package/2006/content-types">
  <Default Extension="fntdata" ContentType="application/x-fontdata"/>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Boogaloo" panose="03060902030202020203" pitchFamily="66" charset="0"/>
      <p:regular r:id="rId22"/>
    </p:embeddedFont>
    <p:embeddedFont>
      <p:font typeface="Calibri" panose="020F0502020204030204" pitchFamily="34" charset="0"/>
      <p:regular r:id="rId23"/>
      <p:bold r:id="rId24"/>
      <p:italic r:id="rId25"/>
      <p:boldItalic r:id="rId26"/>
    </p:embeddedFont>
    <p:embeddedFont>
      <p:font typeface="Questrial" panose="02000000000000000000" pitchFamily="2" charset="0"/>
      <p:regular r:id="rId27"/>
    </p:embeddedFont>
    <p:embeddedFont>
      <p:font typeface="Quicksand" pitchFamily="2" charset="77"/>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66f2a70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f66f2a70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1" name="Google Shape;91;g2f66f2a70d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7a1bf53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g2f7a1bf537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rPr>
              <a:t>After students discuss in pairs, teacher asks class what information they want to know. Students ask the questions and teacher provides information the students seek. </a:t>
            </a:r>
            <a:endParaRPr sz="1200">
              <a:solidFill>
                <a:schemeClr val="dk1"/>
              </a:solidFill>
            </a:endParaRPr>
          </a:p>
        </p:txBody>
      </p:sp>
      <p:sp>
        <p:nvSpPr>
          <p:cNvPr id="193" name="Google Shape;193;g2f7a1bf537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If students ask for the number of taters in the bag.</a:t>
            </a:r>
            <a:endParaRPr sz="1200" b="1">
              <a:solidFill>
                <a:schemeClr val="dk1"/>
              </a:solidFill>
            </a:endParaRPr>
          </a:p>
          <a:p>
            <a:pPr marL="0" marR="0" lvl="0" indent="0" algn="l" rtl="0">
              <a:spcBef>
                <a:spcPts val="0"/>
              </a:spcBef>
              <a:spcAft>
                <a:spcPts val="0"/>
              </a:spcAft>
              <a:buNone/>
            </a:pPr>
            <a:r>
              <a:rPr lang="en" sz="1200">
                <a:solidFill>
                  <a:schemeClr val="dk1"/>
                </a:solidFill>
              </a:rPr>
              <a:t>Share the information after students ask for it. Answers do not need to be in the slides. You can remove this slide and use the actual video/images/answers from the resource folder as students ask for them.</a:t>
            </a:r>
            <a:endParaRPr sz="120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7a1bf53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2f7a1bf537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Give students 3-5 minutes to work on their own to think about and start creating a model before sharing with a partner.</a:t>
            </a:r>
            <a:endParaRPr sz="1200">
              <a:solidFill>
                <a:schemeClr val="dk1"/>
              </a:solidFill>
            </a:endParaRPr>
          </a:p>
        </p:txBody>
      </p:sp>
      <p:sp>
        <p:nvSpPr>
          <p:cNvPr id="221" name="Google Shape;221;g2f7a1bf537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f7a1bf537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g2f7a1bf53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Questions to ask students as they work:</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mathematics did we learn so far that can be used to make sense of this situation?</a:t>
            </a:r>
            <a:endParaRPr sz="1200">
              <a:solidFill>
                <a:schemeClr val="dk1"/>
              </a:solidFill>
            </a:endParaRPr>
          </a:p>
        </p:txBody>
      </p:sp>
      <p:sp>
        <p:nvSpPr>
          <p:cNvPr id="232" name="Google Shape;232;g2f7a1bf537_0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7a1bf53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g2f7a1bf537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Possible questions to ask:</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quantities are being used?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relationship is being valued?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assumptions do you hear?</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did they simplify? How does that affect their model?</a:t>
            </a:r>
            <a:endParaRPr sz="1200">
              <a:solidFill>
                <a:schemeClr val="dk1"/>
              </a:solidFill>
            </a:endParaRPr>
          </a:p>
        </p:txBody>
      </p:sp>
      <p:sp>
        <p:nvSpPr>
          <p:cNvPr id="248" name="Google Shape;248;g2f7a1bf537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5c3536b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g325c3536b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262" name="Google Shape;262;g325c3536b1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66f2a70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2f66f2a70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Celebrate with students - who got closest??? </a:t>
            </a:r>
            <a:endParaRPr sz="1200">
              <a:solidFill>
                <a:schemeClr val="dk1"/>
              </a:solidFill>
            </a:endParaRPr>
          </a:p>
          <a:p>
            <a:pPr marL="0" marR="0" lvl="0" indent="0" algn="l" rtl="0">
              <a:spcBef>
                <a:spcPts val="0"/>
              </a:spcBef>
              <a:spcAft>
                <a:spcPts val="0"/>
              </a:spcAft>
              <a:buNone/>
            </a:pPr>
            <a:r>
              <a:rPr lang="en" sz="1200">
                <a:solidFill>
                  <a:schemeClr val="dk1"/>
                </a:solidFill>
              </a:rPr>
              <a:t>If there is time, have the student share their model and assumptions, and any revisions they made to get closer to the result.</a:t>
            </a:r>
            <a:endParaRPr sz="1200" b="0" i="0" u="none" strike="noStrike" cap="none">
              <a:solidFill>
                <a:schemeClr val="dk1"/>
              </a:solidFill>
              <a:latin typeface="Arial"/>
              <a:ea typeface="Arial"/>
              <a:cs typeface="Arial"/>
              <a:sym typeface="Arial"/>
            </a:endParaRPr>
          </a:p>
        </p:txBody>
      </p:sp>
      <p:sp>
        <p:nvSpPr>
          <p:cNvPr id="273" name="Google Shape;273;g2f66f2a70d_0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7a1bf53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g2f7a1bf537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Possible 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My model was improved after listening to ….because….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 used to think...but now I think...so I will...</a:t>
            </a:r>
            <a:endParaRPr sz="1200">
              <a:solidFill>
                <a:schemeClr val="dk1"/>
              </a:solidFill>
            </a:endParaRPr>
          </a:p>
        </p:txBody>
      </p:sp>
      <p:sp>
        <p:nvSpPr>
          <p:cNvPr id="282" name="Google Shape;282;g2f7a1bf537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66f2a70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2f66f2a70d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When creating a model, I learned to pay attention to…</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The next time I create a model, I will...because….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It’s important to think about...when analyzing a model because….</a:t>
            </a:r>
            <a:endParaRPr sz="1200">
              <a:solidFill>
                <a:schemeClr val="dk1"/>
              </a:solidFill>
            </a:endParaRPr>
          </a:p>
        </p:txBody>
      </p:sp>
      <p:sp>
        <p:nvSpPr>
          <p:cNvPr id="293" name="Google Shape;293;g2f66f2a70d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66f2a70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2f66f2a70d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make mathematical models that represent and make sense of a real-world situation, and analyze and make predictions.</a:t>
            </a:r>
            <a:endParaRPr sz="1200">
              <a:solidFill>
                <a:schemeClr val="dk1"/>
              </a:solidFill>
            </a:endParaRPr>
          </a:p>
          <a:p>
            <a:pPr marL="0" marR="0" lvl="0" indent="0" algn="l" rtl="0">
              <a:spcBef>
                <a:spcPts val="0"/>
              </a:spcBef>
              <a:spcAft>
                <a:spcPts val="0"/>
              </a:spcAft>
              <a:buSzPts val="1100"/>
              <a:buNone/>
            </a:pPr>
            <a:r>
              <a:rPr lang="en" sz="1200">
                <a:solidFill>
                  <a:schemeClr val="dk1"/>
                </a:solidFill>
              </a:rPr>
              <a:t>Practice identifying problems, quantities and relationships; exploring assumptions; and creating, using, interpreting, and refining models.</a:t>
            </a:r>
            <a:endParaRPr sz="1200">
              <a:solidFill>
                <a:schemeClr val="dk1"/>
              </a:solidFill>
            </a:endParaRPr>
          </a:p>
        </p:txBody>
      </p:sp>
      <p:sp>
        <p:nvSpPr>
          <p:cNvPr id="101" name="Google Shape;101;g2f66f2a70d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f66f2a70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f66f2a70d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0" name="Google Shape;110;g2f66f2a70d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66f2a70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2f66f2a70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Alternate ask yourself question:</a:t>
            </a:r>
            <a:r>
              <a:rPr lang="en" sz="1200">
                <a:solidFill>
                  <a:schemeClr val="dk1"/>
                </a:solidFill>
              </a:rPr>
              <a:t> “What questions come to mind?”</a:t>
            </a:r>
            <a:endParaRPr sz="1200" b="0" i="0" u="none" strike="noStrike" cap="none">
              <a:solidFill>
                <a:schemeClr val="dk1"/>
              </a:solidFill>
              <a:latin typeface="Arial"/>
              <a:ea typeface="Arial"/>
              <a:cs typeface="Arial"/>
              <a:sym typeface="Arial"/>
            </a:endParaRPr>
          </a:p>
        </p:txBody>
      </p:sp>
      <p:sp>
        <p:nvSpPr>
          <p:cNvPr id="123" name="Google Shape;123;g2f66f2a70d_0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744d23e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2f744d23e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If using alternate ask yourself question in SLIDE 4, then update this slide with sentence frames to reflect this. (ie “A question that comes to mind is…What question did you have?”)</a:t>
            </a:r>
            <a:endParaRPr sz="1200">
              <a:solidFill>
                <a:schemeClr val="dk1"/>
              </a:solidFill>
            </a:endParaRPr>
          </a:p>
          <a:p>
            <a:pPr marL="0" marR="0" lvl="0" indent="0" algn="l" rtl="0">
              <a:spcBef>
                <a:spcPts val="0"/>
              </a:spcBef>
              <a:spcAft>
                <a:spcPts val="0"/>
              </a:spcAft>
              <a:buNone/>
            </a:pPr>
            <a:r>
              <a:rPr lang="en" sz="1200">
                <a:solidFill>
                  <a:schemeClr val="dk1"/>
                </a:solidFill>
              </a:rPr>
              <a:t>After about 30 seconds of pair conversations, facilitate whole class discussion. Write down the questions that students are wondering about on the board or chart paper getting close to the question on the next slide, or identifying the one on the list closest to the one on the next slide (SLIDE 6).</a:t>
            </a:r>
            <a:endParaRPr sz="1200">
              <a:solidFill>
                <a:schemeClr val="dk1"/>
              </a:solidFill>
            </a:endParaRPr>
          </a:p>
        </p:txBody>
      </p:sp>
      <p:sp>
        <p:nvSpPr>
          <p:cNvPr id="136" name="Google Shape;136;g2f744d23e6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cf32e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2fcf32e5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50" name="Google Shape;150;g2fcf32e5a9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39503b8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3439503b8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60" name="Google Shape;160;g3439503b8b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744d23e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2f744d23e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Alternate option: write on the board or chart paper the highest high number, the lowest low number, and best guesses with student names. See if students want to share a reason for their prediction of the best guess. </a:t>
            </a:r>
            <a:endParaRPr sz="1200">
              <a:solidFill>
                <a:schemeClr val="dk1"/>
              </a:solidFill>
            </a:endParaRPr>
          </a:p>
        </p:txBody>
      </p:sp>
      <p:sp>
        <p:nvSpPr>
          <p:cNvPr id="170" name="Google Shape;170;g2f744d23e6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7a1bf53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2f7a1bf537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Remind students quantities are things that can be counted or measured.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Ask yourself, “What are the quantities in the situation? Which ones am I interested in? Why?” OR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are the important relationships in the situation? Why are they important?”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Provide information about what quantities are (Ask yourself, “What can I count or measure in this situation?”; students can state, “The number of … “ or “the amount of ….”).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p:txBody>
      </p:sp>
      <p:sp>
        <p:nvSpPr>
          <p:cNvPr id="181" name="Google Shape;181;g2f7a1bf537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6" name="Google Shape;56;p14"/>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7" name="Google Shape;57;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6"/>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16"/>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1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1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72" name="Google Shape;72;p1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2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78" name="Google Shape;78;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0" name="Google Shape;80;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21"/>
          <p:cNvSpPr txBox="1">
            <a:spLocks noGrp="1"/>
          </p:cNvSpPr>
          <p:nvPr>
            <p:ph type="body" idx="1"/>
          </p:nvPr>
        </p:nvSpPr>
        <p:spPr>
          <a:xfrm>
            <a:off x="457200" y="1274240"/>
            <a:ext cx="40401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4" name="Google Shape;84;p21"/>
          <p:cNvSpPr txBox="1">
            <a:spLocks noGrp="1"/>
          </p:cNvSpPr>
          <p:nvPr>
            <p:ph type="body" idx="2"/>
          </p:nvPr>
        </p:nvSpPr>
        <p:spPr>
          <a:xfrm>
            <a:off x="457200" y="1837134"/>
            <a:ext cx="40401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5" name="Google Shape;85;p21"/>
          <p:cNvSpPr txBox="1">
            <a:spLocks noGrp="1"/>
          </p:cNvSpPr>
          <p:nvPr>
            <p:ph type="body" idx="3"/>
          </p:nvPr>
        </p:nvSpPr>
        <p:spPr>
          <a:xfrm>
            <a:off x="4645025" y="1274240"/>
            <a:ext cx="40419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6" name="Google Shape;86;p21"/>
          <p:cNvSpPr txBox="1">
            <a:spLocks noGrp="1"/>
          </p:cNvSpPr>
          <p:nvPr>
            <p:ph type="body" idx="4"/>
          </p:nvPr>
        </p:nvSpPr>
        <p:spPr>
          <a:xfrm>
            <a:off x="4645025" y="1837134"/>
            <a:ext cx="40419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7" name="Google Shape;8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53" name="Google Shape;53;p13"/>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licenses/by-nc-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685800" y="318830"/>
            <a:ext cx="7772400" cy="1159800"/>
          </a:xfrm>
          <a:prstGeom prst="rect">
            <a:avLst/>
          </a:prstGeom>
          <a:solidFill>
            <a:srgbClr val="FFFFFF"/>
          </a:solidFill>
          <a:ln w="1143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742400"/>
              </a:buClr>
              <a:buFont typeface="Calibri"/>
              <a:buNone/>
            </a:pPr>
            <a:r>
              <a:rPr lang="en">
                <a:solidFill>
                  <a:srgbClr val="274E13"/>
                </a:solidFill>
              </a:rPr>
              <a:t>THREE ACTS</a:t>
            </a:r>
            <a:endParaRPr>
              <a:solidFill>
                <a:srgbClr val="274E13"/>
              </a:solidFill>
            </a:endParaRPr>
          </a:p>
        </p:txBody>
      </p:sp>
      <p:sp>
        <p:nvSpPr>
          <p:cNvPr id="94" name="Google Shape;94;p22"/>
          <p:cNvSpPr txBox="1">
            <a:spLocks noGrp="1"/>
          </p:cNvSpPr>
          <p:nvPr>
            <p:ph type="subTitle" idx="1"/>
          </p:nvPr>
        </p:nvSpPr>
        <p:spPr>
          <a:xfrm>
            <a:off x="1247000" y="1870700"/>
            <a:ext cx="6767100" cy="1110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An Instructional Routine </a:t>
            </a:r>
            <a:endParaRPr sz="2400" b="1" dirty="0">
              <a:solidFill>
                <a:srgbClr val="38761D"/>
              </a:solidFill>
              <a:latin typeface="Questrial"/>
              <a:ea typeface="Questrial"/>
              <a:cs typeface="Questrial"/>
              <a:sym typeface="Questrial"/>
            </a:endParaRPr>
          </a:p>
          <a:p>
            <a:pPr marL="0" marR="0" lvl="0" indent="0" algn="ctr" rtl="0">
              <a:spcBef>
                <a:spcPts val="56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Prompting </a:t>
            </a:r>
            <a:r>
              <a:rPr lang="en" sz="2400" b="1" dirty="0">
                <a:solidFill>
                  <a:srgbClr val="38761D"/>
                </a:solidFill>
                <a:latin typeface="Questrial"/>
                <a:ea typeface="Questrial"/>
                <a:cs typeface="Questrial"/>
                <a:sym typeface="Questrial"/>
              </a:rPr>
              <a:t>Mathematical Modeling</a:t>
            </a:r>
            <a:endParaRPr sz="2400" b="1" dirty="0">
              <a:solidFill>
                <a:srgbClr val="38761D"/>
              </a:solidFill>
              <a:latin typeface="Questrial"/>
              <a:ea typeface="Questrial"/>
              <a:cs typeface="Questrial"/>
              <a:sym typeface="Questrial"/>
            </a:endParaRPr>
          </a:p>
        </p:txBody>
      </p:sp>
      <p:pic>
        <p:nvPicPr>
          <p:cNvPr id="95" name="Google Shape;95;p22"/>
          <p:cNvPicPr preferRelativeResize="0"/>
          <p:nvPr/>
        </p:nvPicPr>
        <p:blipFill>
          <a:blip r:embed="rId3">
            <a:alphaModFix/>
          </a:blip>
          <a:stretch>
            <a:fillRect/>
          </a:stretch>
        </p:blipFill>
        <p:spPr>
          <a:xfrm>
            <a:off x="7902252" y="4662050"/>
            <a:ext cx="1123242" cy="306014"/>
          </a:xfrm>
          <a:prstGeom prst="rect">
            <a:avLst/>
          </a:prstGeom>
          <a:noFill/>
          <a:ln w="9525" cap="flat" cmpd="sng">
            <a:solidFill>
              <a:srgbClr val="000000"/>
            </a:solidFill>
            <a:prstDash val="solid"/>
            <a:round/>
            <a:headEnd type="none" w="sm" len="sm"/>
            <a:tailEnd type="none" w="sm" len="sm"/>
          </a:ln>
        </p:spPr>
      </p:pic>
      <p:sp>
        <p:nvSpPr>
          <p:cNvPr id="96" name="Google Shape;96;p22"/>
          <p:cNvSpPr/>
          <p:nvPr/>
        </p:nvSpPr>
        <p:spPr>
          <a:xfrm>
            <a:off x="3623000" y="3256275"/>
            <a:ext cx="1809300" cy="1658100"/>
          </a:xfrm>
          <a:prstGeom prst="roundRect">
            <a:avLst>
              <a:gd name="adj" fmla="val 874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2"/>
          <p:cNvPicPr preferRelativeResize="0"/>
          <p:nvPr/>
        </p:nvPicPr>
        <p:blipFill>
          <a:blip r:embed="rId4">
            <a:alphaModFix/>
          </a:blip>
          <a:stretch>
            <a:fillRect/>
          </a:stretch>
        </p:blipFill>
        <p:spPr>
          <a:xfrm>
            <a:off x="3623007" y="3188756"/>
            <a:ext cx="1832224" cy="1832224"/>
          </a:xfrm>
          <a:prstGeom prst="rect">
            <a:avLst/>
          </a:prstGeom>
          <a:noFill/>
          <a:ln>
            <a:noFill/>
          </a:ln>
        </p:spPr>
      </p:pic>
      <p:pic>
        <p:nvPicPr>
          <p:cNvPr id="7" name="Picture 6">
            <a:hlinkClick r:id="rId5"/>
            <a:extLst>
              <a:ext uri="{FF2B5EF4-FFF2-40B4-BE49-F238E27FC236}">
                <a16:creationId xmlns:a16="http://schemas.microsoft.com/office/drawing/2014/main" id="{C0C90A8D-3317-BB45-B0F8-5FFC90068DDE}"/>
              </a:ext>
            </a:extLst>
          </p:cNvPr>
          <p:cNvPicPr/>
          <p:nvPr/>
        </p:nvPicPr>
        <p:blipFill>
          <a:blip r:embed="rId6"/>
          <a:stretch>
            <a:fillRect/>
          </a:stretch>
        </p:blipFill>
        <p:spPr>
          <a:xfrm>
            <a:off x="207751" y="4599066"/>
            <a:ext cx="1224501" cy="315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96" name="Google Shape;196;p31"/>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7" name="Google Shape;197;p31"/>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000">
                <a:solidFill>
                  <a:schemeClr val="lt1"/>
                </a:solidFill>
                <a:latin typeface="Boogaloo"/>
                <a:ea typeface="Boogaloo"/>
                <a:cs typeface="Boogaloo"/>
                <a:sym typeface="Boogaloo"/>
              </a:rPr>
              <a:t>Share</a:t>
            </a:r>
            <a:endParaRPr sz="5000">
              <a:solidFill>
                <a:srgbClr val="FFFFFF"/>
              </a:solidFill>
              <a:latin typeface="Boogaloo"/>
              <a:ea typeface="Boogaloo"/>
              <a:cs typeface="Boogaloo"/>
              <a:sym typeface="Boogaloo"/>
            </a:endParaRPr>
          </a:p>
        </p:txBody>
      </p:sp>
      <p:sp>
        <p:nvSpPr>
          <p:cNvPr id="198" name="Google Shape;198;p31"/>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Identify Quantities &amp; Relationships</a:t>
            </a:r>
            <a:endParaRPr sz="3800" b="1"/>
          </a:p>
        </p:txBody>
      </p:sp>
      <p:pic>
        <p:nvPicPr>
          <p:cNvPr id="199" name="Google Shape;199;p31"/>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00" name="Google Shape;200;p31"/>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What information would be useful to know? </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How can this information be found?</a:t>
            </a:r>
            <a:endParaRPr>
              <a:solidFill>
                <a:schemeClr val="dk1"/>
              </a:solidFill>
            </a:endParaRPr>
          </a:p>
        </p:txBody>
      </p:sp>
      <p:pic>
        <p:nvPicPr>
          <p:cNvPr id="201" name="Google Shape;201;p31"/>
          <p:cNvPicPr preferRelativeResize="0"/>
          <p:nvPr/>
        </p:nvPicPr>
        <p:blipFill>
          <a:blip r:embed="rId4">
            <a:alphaModFix/>
          </a:blip>
          <a:stretch>
            <a:fillRect/>
          </a:stretch>
        </p:blipFill>
        <p:spPr>
          <a:xfrm>
            <a:off x="1017500" y="4323304"/>
            <a:ext cx="639975" cy="5250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2" name="Picture 1">
            <a:extLst>
              <a:ext uri="{FF2B5EF4-FFF2-40B4-BE49-F238E27FC236}">
                <a16:creationId xmlns:a16="http://schemas.microsoft.com/office/drawing/2014/main" id="{791E077A-F945-A741-B2EE-DBBB4989676A}"/>
              </a:ext>
            </a:extLst>
          </p:cNvPr>
          <p:cNvPicPr>
            <a:picLocks noChangeAspect="1"/>
          </p:cNvPicPr>
          <p:nvPr/>
        </p:nvPicPr>
        <p:blipFill>
          <a:blip r:embed="rId3"/>
          <a:stretch>
            <a:fillRect/>
          </a:stretch>
        </p:blipFill>
        <p:spPr>
          <a:xfrm>
            <a:off x="1543050" y="1152794"/>
            <a:ext cx="6057900" cy="3860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22"/>
        <p:cNvGrpSpPr/>
        <p:nvPr/>
      </p:nvGrpSpPr>
      <p:grpSpPr>
        <a:xfrm>
          <a:off x="0" y="0"/>
          <a:ext cx="0" cy="0"/>
          <a:chOff x="0" y="0"/>
          <a:chExt cx="0" cy="0"/>
        </a:xfrm>
      </p:grpSpPr>
      <p:sp>
        <p:nvSpPr>
          <p:cNvPr id="223" name="Google Shape;223;p34"/>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24" name="Google Shape;224;p34"/>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5" name="Google Shape;225;p34"/>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Create Model</a:t>
            </a:r>
            <a:endParaRPr sz="5000">
              <a:solidFill>
                <a:srgbClr val="FFFFFF"/>
              </a:solidFill>
              <a:latin typeface="Boogaloo"/>
              <a:ea typeface="Boogaloo"/>
              <a:cs typeface="Boogaloo"/>
              <a:sym typeface="Boogaloo"/>
            </a:endParaRPr>
          </a:p>
        </p:txBody>
      </p:sp>
      <p:sp>
        <p:nvSpPr>
          <p:cNvPr id="226" name="Google Shape;226;p3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sp>
        <p:nvSpPr>
          <p:cNvPr id="227" name="Google Shape;227;p34"/>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rPr>
              <a:t>What representation will be helpful to describe the relationship(s) in your model and use it to solve the problem?</a:t>
            </a:r>
            <a:endParaRPr sz="2200" dirty="0">
              <a:solidFill>
                <a:schemeClr val="dk1"/>
              </a:solidFill>
            </a:endParaRPr>
          </a:p>
          <a:p>
            <a:pPr marL="0" lvl="0" indent="0" algn="l" rtl="0">
              <a:spcBef>
                <a:spcPts val="0"/>
              </a:spcBef>
              <a:spcAft>
                <a:spcPts val="0"/>
              </a:spcAft>
              <a:buNone/>
            </a:pPr>
            <a:endParaRPr sz="10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Algebraic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Geometric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Graphical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Statistical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Use a table</a:t>
            </a:r>
            <a:endParaRPr sz="2000" dirty="0">
              <a:solidFill>
                <a:schemeClr val="dk1"/>
              </a:solidFill>
            </a:endParaRPr>
          </a:p>
        </p:txBody>
      </p:sp>
      <p:pic>
        <p:nvPicPr>
          <p:cNvPr id="228" name="Google Shape;228;p34"/>
          <p:cNvPicPr preferRelativeResize="0"/>
          <p:nvPr/>
        </p:nvPicPr>
        <p:blipFill>
          <a:blip r:embed="rId3">
            <a:alphaModFix/>
          </a:blip>
          <a:stretch>
            <a:fillRect/>
          </a:stretch>
        </p:blipFill>
        <p:spPr>
          <a:xfrm>
            <a:off x="302275" y="4415325"/>
            <a:ext cx="498450" cy="429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35" name="Google Shape;235;p35"/>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6" name="Google Shape;236;p35"/>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37" name="Google Shape;237;p35"/>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Create Model</a:t>
            </a:r>
            <a:endParaRPr sz="3800" b="1"/>
          </a:p>
        </p:txBody>
      </p:sp>
      <p:pic>
        <p:nvPicPr>
          <p:cNvPr id="238" name="Google Shape;238;p35"/>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39" name="Google Shape;239;p35"/>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sz="2400">
              <a:solidFill>
                <a:schemeClr val="dk1"/>
              </a:solidFill>
            </a:endParaRPr>
          </a:p>
        </p:txBody>
      </p:sp>
      <p:sp>
        <p:nvSpPr>
          <p:cNvPr id="240" name="Google Shape;240;p35"/>
          <p:cNvSpPr/>
          <p:nvPr/>
        </p:nvSpPr>
        <p:spPr>
          <a:xfrm>
            <a:off x="2724325" y="2306675"/>
            <a:ext cx="2835600" cy="905400"/>
          </a:xfrm>
          <a:prstGeom prst="wedgeRoundRectCallout">
            <a:avLst>
              <a:gd name="adj1" fmla="val 20186"/>
              <a:gd name="adj2" fmla="val -8224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Using...helps represent the relationship….</a:t>
            </a:r>
            <a:endParaRPr sz="1800" b="1">
              <a:latin typeface="Quicksand"/>
              <a:ea typeface="Quicksand"/>
              <a:cs typeface="Quicksand"/>
              <a:sym typeface="Quicksand"/>
            </a:endParaRPr>
          </a:p>
        </p:txBody>
      </p:sp>
      <p:sp>
        <p:nvSpPr>
          <p:cNvPr id="241" name="Google Shape;241;p35"/>
          <p:cNvSpPr/>
          <p:nvPr/>
        </p:nvSpPr>
        <p:spPr>
          <a:xfrm>
            <a:off x="1758475" y="3611650"/>
            <a:ext cx="2100600" cy="905400"/>
          </a:xfrm>
          <a:prstGeom prst="wedgeRoundRectCallout">
            <a:avLst>
              <a:gd name="adj1" fmla="val -50909"/>
              <a:gd name="adj2" fmla="val 79446"/>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My result makes sense because….</a:t>
            </a:r>
            <a:endParaRPr sz="1800" b="1">
              <a:latin typeface="Quicksand"/>
              <a:ea typeface="Quicksand"/>
              <a:cs typeface="Quicksand"/>
              <a:sym typeface="Quicksand"/>
            </a:endParaRPr>
          </a:p>
        </p:txBody>
      </p:sp>
      <p:sp>
        <p:nvSpPr>
          <p:cNvPr id="242" name="Google Shape;242;p35"/>
          <p:cNvSpPr/>
          <p:nvPr/>
        </p:nvSpPr>
        <p:spPr>
          <a:xfrm>
            <a:off x="4805801" y="3611650"/>
            <a:ext cx="1894800" cy="905400"/>
          </a:xfrm>
          <a:prstGeom prst="wedgeRoundRectCallout">
            <a:avLst>
              <a:gd name="adj1" fmla="val 50972"/>
              <a:gd name="adj2" fmla="val 7569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800" b="1">
                <a:latin typeface="Quicksand"/>
                <a:ea typeface="Quicksand"/>
                <a:cs typeface="Quicksand"/>
                <a:sym typeface="Quicksand"/>
              </a:rPr>
              <a:t>I assumed….</a:t>
            </a:r>
            <a:endParaRPr sz="1800" b="1">
              <a:latin typeface="Quicksand"/>
              <a:ea typeface="Quicksand"/>
              <a:cs typeface="Quicksand"/>
              <a:sym typeface="Quicksand"/>
            </a:endParaRPr>
          </a:p>
        </p:txBody>
      </p:sp>
      <p:sp>
        <p:nvSpPr>
          <p:cNvPr id="243" name="Google Shape;243;p35"/>
          <p:cNvSpPr/>
          <p:nvPr/>
        </p:nvSpPr>
        <p:spPr>
          <a:xfrm>
            <a:off x="484850" y="2306675"/>
            <a:ext cx="1844100" cy="905400"/>
          </a:xfrm>
          <a:prstGeom prst="wedgeRoundRectCallout">
            <a:avLst>
              <a:gd name="adj1" fmla="val -36715"/>
              <a:gd name="adj2" fmla="val -78374"/>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used…to represent… </a:t>
            </a:r>
            <a:endParaRPr sz="1800" b="1">
              <a:latin typeface="Quicksand"/>
              <a:ea typeface="Quicksand"/>
              <a:cs typeface="Quicksand"/>
              <a:sym typeface="Quicksand"/>
            </a:endParaRPr>
          </a:p>
        </p:txBody>
      </p:sp>
      <p:sp>
        <p:nvSpPr>
          <p:cNvPr id="244" name="Google Shape;244;p35"/>
          <p:cNvSpPr/>
          <p:nvPr/>
        </p:nvSpPr>
        <p:spPr>
          <a:xfrm>
            <a:off x="5842400" y="2306675"/>
            <a:ext cx="2694300" cy="905400"/>
          </a:xfrm>
          <a:prstGeom prst="wedgeRoundRectCallout">
            <a:avLst>
              <a:gd name="adj1" fmla="val 39373"/>
              <a:gd name="adj2" fmla="val -80409"/>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connected...to the mathematics of….</a:t>
            </a:r>
            <a:endParaRPr sz="1800" b="1">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51" name="Google Shape;251;p3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2" name="Google Shape;252;p3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Share &amp; Study Models</a:t>
            </a:r>
            <a:endParaRPr sz="5000">
              <a:solidFill>
                <a:srgbClr val="FFFFFF"/>
              </a:solidFill>
              <a:latin typeface="Boogaloo"/>
              <a:ea typeface="Boogaloo"/>
              <a:cs typeface="Boogaloo"/>
              <a:sym typeface="Boogaloo"/>
            </a:endParaRPr>
          </a:p>
        </p:txBody>
      </p:sp>
      <p:sp>
        <p:nvSpPr>
          <p:cNvPr id="253" name="Google Shape;253;p3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Interpret Model</a:t>
            </a:r>
            <a:endParaRPr sz="3800" b="1"/>
          </a:p>
        </p:txBody>
      </p:sp>
      <p:sp>
        <p:nvSpPr>
          <p:cNvPr id="254" name="Google Shape;254;p36"/>
          <p:cNvSpPr txBox="1"/>
          <p:nvPr/>
        </p:nvSpPr>
        <p:spPr>
          <a:xfrm>
            <a:off x="302275" y="1905000"/>
            <a:ext cx="8419800" cy="282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a:solidFill>
                <a:schemeClr val="dk1"/>
              </a:solidFill>
            </a:endParaRPr>
          </a:p>
        </p:txBody>
      </p:sp>
      <p:pic>
        <p:nvPicPr>
          <p:cNvPr id="255" name="Google Shape;255;p36"/>
          <p:cNvPicPr preferRelativeResize="0"/>
          <p:nvPr/>
        </p:nvPicPr>
        <p:blipFill>
          <a:blip r:embed="rId3">
            <a:alphaModFix/>
          </a:blip>
          <a:stretch>
            <a:fillRect/>
          </a:stretch>
        </p:blipFill>
        <p:spPr>
          <a:xfrm>
            <a:off x="7510575" y="3678022"/>
            <a:ext cx="1251775" cy="1140300"/>
          </a:xfrm>
          <a:prstGeom prst="rect">
            <a:avLst/>
          </a:prstGeom>
          <a:noFill/>
          <a:ln>
            <a:noFill/>
          </a:ln>
        </p:spPr>
      </p:pic>
      <p:sp>
        <p:nvSpPr>
          <p:cNvPr id="256" name="Google Shape;256;p36"/>
          <p:cNvSpPr/>
          <p:nvPr/>
        </p:nvSpPr>
        <p:spPr>
          <a:xfrm>
            <a:off x="754425" y="3448960"/>
            <a:ext cx="6368100" cy="1313700"/>
          </a:xfrm>
          <a:prstGeom prst="wedgeRoundRectCallout">
            <a:avLst>
              <a:gd name="adj1" fmla="val 55147"/>
              <a:gd name="adj2" fmla="val -5215"/>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“They paid attention to....in the context and connected it to….”</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“Their model assumes...”</a:t>
            </a:r>
            <a:endParaRPr sz="2200" b="1">
              <a:latin typeface="Quicksand"/>
              <a:ea typeface="Quicksand"/>
              <a:cs typeface="Quicksand"/>
              <a:sym typeface="Quicksand"/>
            </a:endParaRPr>
          </a:p>
        </p:txBody>
      </p:sp>
      <p:pic>
        <p:nvPicPr>
          <p:cNvPr id="257" name="Google Shape;257;p36"/>
          <p:cNvPicPr preferRelativeResize="0"/>
          <p:nvPr/>
        </p:nvPicPr>
        <p:blipFill>
          <a:blip r:embed="rId4">
            <a:alphaModFix/>
          </a:blip>
          <a:stretch>
            <a:fillRect/>
          </a:stretch>
        </p:blipFill>
        <p:spPr>
          <a:xfrm>
            <a:off x="329246" y="2026327"/>
            <a:ext cx="1151600" cy="1033000"/>
          </a:xfrm>
          <a:prstGeom prst="rect">
            <a:avLst/>
          </a:prstGeom>
          <a:noFill/>
          <a:ln>
            <a:noFill/>
          </a:ln>
        </p:spPr>
      </p:pic>
      <p:sp>
        <p:nvSpPr>
          <p:cNvPr id="258" name="Google Shape;258;p36"/>
          <p:cNvSpPr/>
          <p:nvPr/>
        </p:nvSpPr>
        <p:spPr>
          <a:xfrm>
            <a:off x="1834350" y="2095519"/>
            <a:ext cx="5796900" cy="1089300"/>
          </a:xfrm>
          <a:prstGeom prst="wedgeRoundRectCallout">
            <a:avLst>
              <a:gd name="adj1" fmla="val -55329"/>
              <a:gd name="adj2" fmla="val -33968"/>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“We estimated the value to be….”</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“We used … to model … because ....”</a:t>
            </a:r>
            <a:endParaRPr sz="2200" b="1">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65" name="Google Shape;265;p3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6" name="Google Shape;266;p3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67" name="Google Shape;267;p3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Revise Model</a:t>
            </a:r>
            <a:endParaRPr sz="3800" b="1"/>
          </a:p>
        </p:txBody>
      </p:sp>
      <p:pic>
        <p:nvPicPr>
          <p:cNvPr id="268" name="Google Shape;268;p37"/>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69" name="Google Shape;269;p37"/>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Make edits to (ANNOTATE) your </a:t>
            </a:r>
            <a:r>
              <a:rPr lang="en" sz="2200" i="1">
                <a:solidFill>
                  <a:schemeClr val="dk1"/>
                </a:solidFill>
              </a:rPr>
              <a:t>original model</a:t>
            </a:r>
            <a:r>
              <a:rPr lang="en" sz="2200">
                <a:solidFill>
                  <a:schemeClr val="dk1"/>
                </a:solidFill>
              </a:rPr>
              <a:t>. Use different colors. Make notes on the new assumptions or information that were included and how that changes the result.</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en" sz="2200">
                <a:solidFill>
                  <a:schemeClr val="dk1"/>
                </a:solidFill>
              </a:rPr>
              <a:t>Ask yourself:</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How does the new assumption change my model’s result? </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Are there any other assumptions I want to consider?</a:t>
            </a:r>
            <a:endParaRPr sz="2200">
              <a:solidFill>
                <a:schemeClr val="dk1"/>
              </a:solidFill>
            </a:endParaRPr>
          </a:p>
          <a:p>
            <a:pPr marL="457200" lvl="0" indent="0" algn="l" rtl="0">
              <a:spcBef>
                <a:spcPts val="0"/>
              </a:spcBef>
              <a:spcAft>
                <a:spcPts val="0"/>
              </a:spcAft>
              <a:buNone/>
            </a:pPr>
            <a:endParaRPr sz="2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74"/>
        <p:cNvGrpSpPr/>
        <p:nvPr/>
      </p:nvGrpSpPr>
      <p:grpSpPr>
        <a:xfrm>
          <a:off x="0" y="0"/>
          <a:ext cx="0" cy="0"/>
          <a:chOff x="0" y="0"/>
          <a:chExt cx="0" cy="0"/>
        </a:xfrm>
      </p:grpSpPr>
      <p:pic>
        <p:nvPicPr>
          <p:cNvPr id="2" name="Online Media 1" descr="actthree.mov">
            <a:hlinkClick r:id="" action="ppaction://media"/>
            <a:extLst>
              <a:ext uri="{FF2B5EF4-FFF2-40B4-BE49-F238E27FC236}">
                <a16:creationId xmlns:a16="http://schemas.microsoft.com/office/drawing/2014/main" id="{D686736F-C0D8-BA4E-8DD0-C0A53C6FD21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45761" y="1247613"/>
            <a:ext cx="6100770" cy="3432875"/>
          </a:xfrm>
          <a:prstGeom prst="rect">
            <a:avLst/>
          </a:prstGeom>
        </p:spPr>
      </p:pic>
      <p:pic>
        <p:nvPicPr>
          <p:cNvPr id="278" name="Google Shape;278;p38"/>
          <p:cNvPicPr preferRelativeResize="0"/>
          <p:nvPr/>
        </p:nvPicPr>
        <p:blipFill>
          <a:blip r:embed="rId6">
            <a:alphaModFix/>
          </a:blip>
          <a:stretch>
            <a:fillRect/>
          </a:stretch>
        </p:blipFill>
        <p:spPr>
          <a:xfrm>
            <a:off x="1291639" y="1098100"/>
            <a:ext cx="6406600" cy="3974375"/>
          </a:xfrm>
          <a:prstGeom prst="rect">
            <a:avLst/>
          </a:prstGeom>
          <a:noFill/>
          <a:ln>
            <a:noFill/>
          </a:ln>
        </p:spPr>
      </p:pic>
      <p:sp>
        <p:nvSpPr>
          <p:cNvPr id="275" name="Google Shape;275;p3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76" name="Google Shape;276;p38"/>
          <p:cNvPicPr preferRelativeResize="0"/>
          <p:nvPr/>
        </p:nvPicPr>
        <p:blipFill>
          <a:blip r:embed="rId7">
            <a:alphaModFix/>
          </a:blip>
          <a:stretch>
            <a:fillRect/>
          </a:stretch>
        </p:blipFill>
        <p:spPr>
          <a:xfrm>
            <a:off x="385875" y="297738"/>
            <a:ext cx="655075" cy="64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278"/>
                                        </p:tgtEl>
                                        <p:attrNameLst>
                                          <p:attrName>ppt_y</p:attrName>
                                        </p:attrNameLst>
                                      </p:cBhvr>
                                      <p:tavLst>
                                        <p:tav tm="0">
                                          <p:val>
                                            <p:strVal val="#ppt_y"/>
                                          </p:val>
                                        </p:tav>
                                        <p:tav tm="100000">
                                          <p:val>
                                            <p:strVal val="#ppt_y-1"/>
                                          </p:val>
                                        </p:tav>
                                      </p:tavLst>
                                    </p:anim>
                                    <p:set>
                                      <p:cBhvr>
                                        <p:cTn id="7" dur="1" fill="hold">
                                          <p:stCondLst>
                                            <p:cond delay="1000"/>
                                          </p:stCondLst>
                                        </p:cTn>
                                        <p:tgtEl>
                                          <p:spTgt spid="27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4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83"/>
        <p:cNvGrpSpPr/>
        <p:nvPr/>
      </p:nvGrpSpPr>
      <p:grpSpPr>
        <a:xfrm>
          <a:off x="0" y="0"/>
          <a:ext cx="0" cy="0"/>
          <a:chOff x="0" y="0"/>
          <a:chExt cx="0" cy="0"/>
        </a:xfrm>
      </p:grpSpPr>
      <p:sp>
        <p:nvSpPr>
          <p:cNvPr id="284" name="Google Shape;284;p39"/>
          <p:cNvSpPr/>
          <p:nvPr/>
        </p:nvSpPr>
        <p:spPr>
          <a:xfrm>
            <a:off x="233750" y="1905150"/>
            <a:ext cx="8618100" cy="3102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202020"/>
              </a:solidFill>
            </a:endParaRPr>
          </a:p>
          <a:p>
            <a:pPr marL="0" lvl="0" indent="0" algn="l" rtl="0">
              <a:lnSpc>
                <a:spcPct val="115000"/>
              </a:lnSpc>
              <a:spcBef>
                <a:spcPts val="0"/>
              </a:spcBef>
              <a:spcAft>
                <a:spcPts val="0"/>
              </a:spcAft>
              <a:buNone/>
            </a:pPr>
            <a:r>
              <a:rPr lang="en" sz="2000">
                <a:solidFill>
                  <a:srgbClr val="202020"/>
                </a:solidFill>
              </a:rPr>
              <a:t>Compare your results to the revealed result. Review your model and work. </a:t>
            </a:r>
            <a:endParaRPr sz="2000">
              <a:solidFill>
                <a:srgbClr val="202020"/>
              </a:solidFill>
            </a:endParaRPr>
          </a:p>
          <a:p>
            <a:pPr marL="0" lvl="0" indent="0" algn="l" rtl="0">
              <a:lnSpc>
                <a:spcPct val="115000"/>
              </a:lnSpc>
              <a:spcBef>
                <a:spcPts val="0"/>
              </a:spcBef>
              <a:spcAft>
                <a:spcPts val="0"/>
              </a:spcAft>
              <a:buNone/>
            </a:pPr>
            <a:endParaRPr sz="1100">
              <a:solidFill>
                <a:srgbClr val="202020"/>
              </a:solidFill>
            </a:endParaRPr>
          </a:p>
          <a:p>
            <a:pPr marL="0" lvl="0" indent="0" algn="l" rtl="0">
              <a:lnSpc>
                <a:spcPct val="115000"/>
              </a:lnSpc>
              <a:spcBef>
                <a:spcPts val="0"/>
              </a:spcBef>
              <a:spcAft>
                <a:spcPts val="0"/>
              </a:spcAft>
              <a:buNone/>
            </a:pPr>
            <a:r>
              <a:rPr lang="en" sz="1600">
                <a:solidFill>
                  <a:srgbClr val="202020"/>
                </a:solidFill>
              </a:rPr>
              <a:t>What else do I want to revise or report?</a:t>
            </a:r>
            <a:endParaRPr sz="16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solution is close to (or far from) the revealed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result because I considered (or did not consider)….</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model can be (or was) improved by thinking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about...because….</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The assumptions that were made were (or were not)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useful because….</a:t>
            </a:r>
            <a:endParaRPr sz="1600"/>
          </a:p>
        </p:txBody>
      </p:sp>
      <p:sp>
        <p:nvSpPr>
          <p:cNvPr id="285" name="Google Shape;285;p39"/>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6" name="Google Shape;286;p39"/>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Revise &amp; Report</a:t>
            </a:r>
            <a:endParaRPr sz="5000">
              <a:solidFill>
                <a:srgbClr val="FFFFFF"/>
              </a:solidFill>
              <a:latin typeface="Boogaloo"/>
              <a:ea typeface="Boogaloo"/>
              <a:cs typeface="Boogaloo"/>
              <a:sym typeface="Boogaloo"/>
            </a:endParaRPr>
          </a:p>
        </p:txBody>
      </p:sp>
      <p:sp>
        <p:nvSpPr>
          <p:cNvPr id="287" name="Google Shape;287;p3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88" name="Google Shape;288;p39"/>
          <p:cNvPicPr preferRelativeResize="0"/>
          <p:nvPr/>
        </p:nvPicPr>
        <p:blipFill>
          <a:blip r:embed="rId3">
            <a:alphaModFix/>
          </a:blip>
          <a:stretch>
            <a:fillRect/>
          </a:stretch>
        </p:blipFill>
        <p:spPr>
          <a:xfrm>
            <a:off x="8125350" y="297738"/>
            <a:ext cx="655075" cy="649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94"/>
        <p:cNvGrpSpPr/>
        <p:nvPr/>
      </p:nvGrpSpPr>
      <p:grpSpPr>
        <a:xfrm>
          <a:off x="0" y="0"/>
          <a:ext cx="0" cy="0"/>
          <a:chOff x="0" y="0"/>
          <a:chExt cx="0" cy="0"/>
        </a:xfrm>
      </p:grpSpPr>
      <p:sp>
        <p:nvSpPr>
          <p:cNvPr id="295" name="Google Shape;295;p40"/>
          <p:cNvSpPr txBox="1"/>
          <p:nvPr/>
        </p:nvSpPr>
        <p:spPr>
          <a:xfrm>
            <a:off x="217575" y="1332025"/>
            <a:ext cx="8614200" cy="3367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lvl="0" indent="-342900" algn="ctr" rtl="0">
              <a:spcBef>
                <a:spcPts val="0"/>
              </a:spcBef>
              <a:spcAft>
                <a:spcPts val="0"/>
              </a:spcAft>
              <a:buNone/>
            </a:pPr>
            <a:endParaRPr sz="2400">
              <a:solidFill>
                <a:srgbClr val="000000"/>
              </a:solidFill>
              <a:latin typeface="Calibri"/>
              <a:ea typeface="Calibri"/>
              <a:cs typeface="Calibri"/>
              <a:sym typeface="Calibri"/>
            </a:endParaRPr>
          </a:p>
          <a:p>
            <a:pPr marL="342900" lvl="0" indent="-342900" algn="ctr" rtl="0">
              <a:spcBef>
                <a:spcPts val="520"/>
              </a:spcBef>
              <a:spcAft>
                <a:spcPts val="0"/>
              </a:spcAft>
              <a:buNone/>
            </a:pPr>
            <a:r>
              <a:rPr lang="en" sz="2600" b="1">
                <a:solidFill>
                  <a:srgbClr val="000000"/>
                </a:solidFill>
                <a:latin typeface="Calibri"/>
                <a:ea typeface="Calibri"/>
                <a:cs typeface="Calibri"/>
                <a:sym typeface="Calibri"/>
              </a:rPr>
              <a:t> </a:t>
            </a:r>
            <a:endParaRPr sz="3000">
              <a:solidFill>
                <a:srgbClr val="000000"/>
              </a:solidFill>
            </a:endParaRPr>
          </a:p>
        </p:txBody>
      </p:sp>
      <p:sp>
        <p:nvSpPr>
          <p:cNvPr id="296" name="Google Shape;296;p4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Reflecting on Learning</a:t>
            </a:r>
            <a:endParaRPr sz="3800" b="1"/>
          </a:p>
        </p:txBody>
      </p:sp>
      <p:sp>
        <p:nvSpPr>
          <p:cNvPr id="297" name="Google Shape;297;p40"/>
          <p:cNvSpPr/>
          <p:nvPr/>
        </p:nvSpPr>
        <p:spPr>
          <a:xfrm>
            <a:off x="543625" y="1636825"/>
            <a:ext cx="8060700" cy="1095600"/>
          </a:xfrm>
          <a:prstGeom prst="wedgeRoundRectCallout">
            <a:avLst>
              <a:gd name="adj1" fmla="val -47694"/>
              <a:gd name="adj2" fmla="val -36855"/>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spcBef>
                <a:spcPts val="520"/>
              </a:spcBef>
              <a:spcAft>
                <a:spcPts val="0"/>
              </a:spcAft>
              <a:buNone/>
            </a:pPr>
            <a:endParaRPr sz="2200"/>
          </a:p>
        </p:txBody>
      </p:sp>
      <p:sp>
        <p:nvSpPr>
          <p:cNvPr id="298" name="Google Shape;298;p40"/>
          <p:cNvSpPr txBox="1"/>
          <p:nvPr/>
        </p:nvSpPr>
        <p:spPr>
          <a:xfrm>
            <a:off x="1150100" y="1610600"/>
            <a:ext cx="7780800" cy="10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Paying attention to … in a context is helpful because...</a:t>
            </a:r>
            <a:endParaRPr sz="2800" i="1"/>
          </a:p>
        </p:txBody>
      </p:sp>
      <p:sp>
        <p:nvSpPr>
          <p:cNvPr id="299" name="Google Shape;299;p40"/>
          <p:cNvSpPr/>
          <p:nvPr/>
        </p:nvSpPr>
        <p:spPr>
          <a:xfrm>
            <a:off x="541650" y="3033475"/>
            <a:ext cx="8060700" cy="1287900"/>
          </a:xfrm>
          <a:prstGeom prst="wedgeRoundRectCallout">
            <a:avLst>
              <a:gd name="adj1" fmla="val 50105"/>
              <a:gd name="adj2" fmla="val 23569"/>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t>When creating a model, thinking about...is important because….</a:t>
            </a:r>
            <a:endParaRPr sz="2800" i="1">
              <a:latin typeface="Quicksand"/>
              <a:ea typeface="Quicksand"/>
              <a:cs typeface="Quicksand"/>
              <a:sym typeface="Quicksand"/>
            </a:endParaRPr>
          </a:p>
        </p:txBody>
      </p:sp>
      <p:pic>
        <p:nvPicPr>
          <p:cNvPr id="300" name="Google Shape;300;p40"/>
          <p:cNvPicPr preferRelativeResize="0"/>
          <p:nvPr/>
        </p:nvPicPr>
        <p:blipFill>
          <a:blip r:embed="rId3">
            <a:alphaModFix/>
          </a:blip>
          <a:stretch>
            <a:fillRect/>
          </a:stretch>
        </p:blipFill>
        <p:spPr>
          <a:xfrm>
            <a:off x="7841851" y="3758243"/>
            <a:ext cx="856200" cy="856200"/>
          </a:xfrm>
          <a:prstGeom prst="rect">
            <a:avLst/>
          </a:prstGeom>
          <a:noFill/>
          <a:ln>
            <a:noFill/>
          </a:ln>
        </p:spPr>
      </p:pic>
      <p:pic>
        <p:nvPicPr>
          <p:cNvPr id="301" name="Google Shape;301;p40"/>
          <p:cNvPicPr preferRelativeResize="0"/>
          <p:nvPr/>
        </p:nvPicPr>
        <p:blipFill>
          <a:blip r:embed="rId3">
            <a:alphaModFix/>
          </a:blip>
          <a:stretch>
            <a:fillRect/>
          </a:stretch>
        </p:blipFill>
        <p:spPr>
          <a:xfrm>
            <a:off x="328726" y="1436619"/>
            <a:ext cx="788425" cy="788425"/>
          </a:xfrm>
          <a:prstGeom prst="rect">
            <a:avLst/>
          </a:prstGeom>
          <a:noFill/>
          <a:ln>
            <a:noFill/>
          </a:ln>
        </p:spPr>
      </p:pic>
      <p:pic>
        <p:nvPicPr>
          <p:cNvPr id="302" name="Google Shape;302;p40"/>
          <p:cNvPicPr preferRelativeResize="0"/>
          <p:nvPr/>
        </p:nvPicPr>
        <p:blipFill>
          <a:blip r:embed="rId4">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02"/>
        <p:cNvGrpSpPr/>
        <p:nvPr/>
      </p:nvGrpSpPr>
      <p:grpSpPr>
        <a:xfrm>
          <a:off x="0" y="0"/>
          <a:ext cx="0" cy="0"/>
          <a:chOff x="0" y="0"/>
          <a:chExt cx="0" cy="0"/>
        </a:xfrm>
      </p:grpSpPr>
      <p:pic>
        <p:nvPicPr>
          <p:cNvPr id="103" name="Google Shape;103;p23"/>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04" name="Google Shape;104;p23"/>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sz="3800" b="1"/>
              <a:t>THREE ACTS</a:t>
            </a:r>
            <a:endParaRPr sz="3800" b="1"/>
          </a:p>
        </p:txBody>
      </p:sp>
      <p:sp>
        <p:nvSpPr>
          <p:cNvPr id="106" name="Google Shape;106;p23"/>
          <p:cNvSpPr txBox="1"/>
          <p:nvPr/>
        </p:nvSpPr>
        <p:spPr>
          <a:xfrm>
            <a:off x="338150" y="1290800"/>
            <a:ext cx="8437200" cy="33090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b="1" dirty="0">
                <a:latin typeface="Questrial"/>
                <a:ea typeface="Questrial"/>
                <a:cs typeface="Questrial"/>
                <a:sym typeface="Questrial"/>
              </a:rPr>
              <a:t>WHAT</a:t>
            </a:r>
            <a:r>
              <a:rPr lang="en" sz="2400" dirty="0">
                <a:latin typeface="Questrial"/>
                <a:ea typeface="Questrial"/>
                <a:cs typeface="Questrial"/>
                <a:sym typeface="Questrial"/>
              </a:rPr>
              <a:t>:       Practice</a:t>
            </a:r>
            <a:r>
              <a:rPr lang="en" sz="2400" i="1" dirty="0">
                <a:latin typeface="Questrial"/>
                <a:ea typeface="Questrial"/>
                <a:cs typeface="Questrial"/>
                <a:sym typeface="Questrial"/>
              </a:rPr>
              <a:t> </a:t>
            </a:r>
            <a:r>
              <a:rPr lang="en" sz="2400" dirty="0">
                <a:latin typeface="Questrial"/>
                <a:ea typeface="Questrial"/>
                <a:cs typeface="Questrial"/>
                <a:sym typeface="Questrial"/>
              </a:rPr>
              <a:t>identifying problems, </a:t>
            </a:r>
            <a:endParaRPr sz="2400" dirty="0">
              <a:latin typeface="Questrial"/>
              <a:ea typeface="Questrial"/>
              <a:cs typeface="Questrial"/>
              <a:sym typeface="Questrial"/>
            </a:endParaRPr>
          </a:p>
          <a:p>
            <a:pPr marL="914400" lvl="0" indent="0" algn="l" rtl="0">
              <a:spcBef>
                <a:spcPts val="0"/>
              </a:spcBef>
              <a:spcAft>
                <a:spcPts val="0"/>
              </a:spcAft>
              <a:buNone/>
            </a:pPr>
            <a:r>
              <a:rPr lang="en" sz="2400" dirty="0">
                <a:latin typeface="Questrial"/>
                <a:ea typeface="Questrial"/>
                <a:cs typeface="Questrial"/>
                <a:sym typeface="Questrial"/>
              </a:rPr>
              <a:t>        quantities and relationships. Explore </a:t>
            </a:r>
            <a:endParaRPr sz="2400" dirty="0">
              <a:latin typeface="Questrial"/>
              <a:ea typeface="Questrial"/>
              <a:cs typeface="Questrial"/>
              <a:sym typeface="Questrial"/>
            </a:endParaRPr>
          </a:p>
          <a:p>
            <a:pPr marL="914400" lvl="0" indent="457200" algn="l" rtl="0">
              <a:spcBef>
                <a:spcPts val="0"/>
              </a:spcBef>
              <a:spcAft>
                <a:spcPts val="0"/>
              </a:spcAft>
              <a:buNone/>
            </a:pPr>
            <a:r>
              <a:rPr lang="en" sz="2400" dirty="0">
                <a:latin typeface="Questrial"/>
                <a:ea typeface="Questrial"/>
                <a:cs typeface="Questrial"/>
                <a:sym typeface="Questrial"/>
              </a:rPr>
              <a:t>assumptions, create and revise models.</a:t>
            </a:r>
            <a:endParaRPr sz="2400" dirty="0">
              <a:latin typeface="Questrial"/>
              <a:ea typeface="Questrial"/>
              <a:cs typeface="Questrial"/>
              <a:sym typeface="Questrial"/>
            </a:endParaRPr>
          </a:p>
          <a:p>
            <a:pPr marL="0" lvl="0" indent="0" algn="l" rtl="0">
              <a:spcBef>
                <a:spcPts val="0"/>
              </a:spcBef>
              <a:spcAft>
                <a:spcPts val="0"/>
              </a:spcAft>
              <a:buNone/>
            </a:pPr>
            <a:endParaRPr sz="1600" dirty="0">
              <a:latin typeface="Questrial"/>
              <a:ea typeface="Questrial"/>
              <a:cs typeface="Questrial"/>
              <a:sym typeface="Questrial"/>
            </a:endParaRPr>
          </a:p>
          <a:p>
            <a:pPr marL="1317625" lvl="0" indent="-1317625" algn="l" rtl="0">
              <a:spcBef>
                <a:spcPts val="720"/>
              </a:spcBef>
              <a:spcAft>
                <a:spcPts val="0"/>
              </a:spcAft>
              <a:buNone/>
            </a:pPr>
            <a:r>
              <a:rPr lang="en" sz="2400" b="1" dirty="0">
                <a:latin typeface="Questrial"/>
                <a:ea typeface="Questrial"/>
                <a:cs typeface="Questrial"/>
                <a:sym typeface="Questrial"/>
              </a:rPr>
              <a:t>WHY</a:t>
            </a:r>
            <a:r>
              <a:rPr lang="en" sz="2400" dirty="0">
                <a:latin typeface="Questrial"/>
                <a:ea typeface="Questrial"/>
                <a:cs typeface="Questrial"/>
                <a:sym typeface="Questrial"/>
              </a:rPr>
              <a:t>:	to “think like mathematicians”,  </a:t>
            </a:r>
            <a:br>
              <a:rPr lang="en" sz="2400" dirty="0">
                <a:latin typeface="Questrial"/>
                <a:ea typeface="Questrial"/>
                <a:cs typeface="Questrial"/>
                <a:sym typeface="Questrial"/>
              </a:rPr>
            </a:br>
            <a:r>
              <a:rPr lang="en" sz="2400" dirty="0">
                <a:latin typeface="Questrial"/>
                <a:ea typeface="Questrial"/>
                <a:cs typeface="Questrial"/>
                <a:sym typeface="Questrial"/>
              </a:rPr>
              <a:t>who model to analyze real-world situations, make predictions, and revise their thinking. </a:t>
            </a:r>
            <a:endParaRPr sz="2400" dirty="0">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13" name="Google Shape;113;p24"/>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THREE ACTS</a:t>
            </a:r>
            <a:endParaRPr sz="3800" b="1"/>
          </a:p>
        </p:txBody>
      </p:sp>
      <p:sp>
        <p:nvSpPr>
          <p:cNvPr id="115" name="Google Shape;115;p24"/>
          <p:cNvSpPr txBox="1"/>
          <p:nvPr/>
        </p:nvSpPr>
        <p:spPr>
          <a:xfrm>
            <a:off x="1708112" y="1046399"/>
            <a:ext cx="6759900" cy="3546109"/>
          </a:xfrm>
          <a:prstGeom prst="rect">
            <a:avLst/>
          </a:prstGeom>
          <a:noFill/>
          <a:ln>
            <a:noFill/>
          </a:ln>
        </p:spPr>
        <p:txBody>
          <a:bodyPr spcFirstLastPara="1" wrap="square" lIns="91425" tIns="91425" rIns="91425" bIns="91425" anchor="t" anchorCtr="0">
            <a:noAutofit/>
          </a:bodyPr>
          <a:lstStyle/>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1: Understand the Problem</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2: Plan &amp; Solve using a Model</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3: Interpret Conclusions</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Reflect on learning</a:t>
            </a:r>
            <a:endParaRPr sz="2800" b="1" dirty="0">
              <a:latin typeface="Questrial"/>
              <a:ea typeface="Questrial"/>
              <a:cs typeface="Questrial"/>
              <a:sym typeface="Questrial"/>
            </a:endParaRPr>
          </a:p>
        </p:txBody>
      </p:sp>
      <p:pic>
        <p:nvPicPr>
          <p:cNvPr id="116" name="Google Shape;116;p24"/>
          <p:cNvPicPr preferRelativeResize="0"/>
          <p:nvPr/>
        </p:nvPicPr>
        <p:blipFill rotWithShape="1">
          <a:blip r:embed="rId4">
            <a:alphaModFix/>
          </a:blip>
          <a:srcRect/>
          <a:stretch/>
        </p:blipFill>
        <p:spPr>
          <a:xfrm>
            <a:off x="1309650" y="1418135"/>
            <a:ext cx="595500" cy="621600"/>
          </a:xfrm>
          <a:prstGeom prst="rect">
            <a:avLst/>
          </a:prstGeom>
          <a:noFill/>
          <a:ln>
            <a:noFill/>
          </a:ln>
        </p:spPr>
      </p:pic>
      <p:pic>
        <p:nvPicPr>
          <p:cNvPr id="117" name="Google Shape;117;p24"/>
          <p:cNvPicPr preferRelativeResize="0"/>
          <p:nvPr/>
        </p:nvPicPr>
        <p:blipFill>
          <a:blip r:embed="rId5">
            <a:alphaModFix/>
          </a:blip>
          <a:stretch>
            <a:fillRect/>
          </a:stretch>
        </p:blipFill>
        <p:spPr>
          <a:xfrm>
            <a:off x="1309650" y="2938329"/>
            <a:ext cx="796925" cy="653887"/>
          </a:xfrm>
          <a:prstGeom prst="rect">
            <a:avLst/>
          </a:prstGeom>
          <a:noFill/>
          <a:ln>
            <a:noFill/>
          </a:ln>
        </p:spPr>
      </p:pic>
      <p:pic>
        <p:nvPicPr>
          <p:cNvPr id="118" name="Google Shape;118;p24"/>
          <p:cNvPicPr preferRelativeResize="0"/>
          <p:nvPr/>
        </p:nvPicPr>
        <p:blipFill>
          <a:blip r:embed="rId6">
            <a:alphaModFix/>
          </a:blip>
          <a:stretch>
            <a:fillRect/>
          </a:stretch>
        </p:blipFill>
        <p:spPr>
          <a:xfrm>
            <a:off x="1331898" y="3794481"/>
            <a:ext cx="796925" cy="633469"/>
          </a:xfrm>
          <a:prstGeom prst="rect">
            <a:avLst/>
          </a:prstGeom>
          <a:noFill/>
          <a:ln>
            <a:noFill/>
          </a:ln>
        </p:spPr>
      </p:pic>
      <p:pic>
        <p:nvPicPr>
          <p:cNvPr id="119" name="Google Shape;119;p24"/>
          <p:cNvPicPr preferRelativeResize="0"/>
          <p:nvPr/>
        </p:nvPicPr>
        <p:blipFill>
          <a:blip r:embed="rId7">
            <a:alphaModFix/>
          </a:blip>
          <a:stretch>
            <a:fillRect/>
          </a:stretch>
        </p:blipFill>
        <p:spPr>
          <a:xfrm>
            <a:off x="1309650" y="2158589"/>
            <a:ext cx="796925" cy="6608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24"/>
        <p:cNvGrpSpPr/>
        <p:nvPr/>
      </p:nvGrpSpPr>
      <p:grpSpPr>
        <a:xfrm>
          <a:off x="0" y="0"/>
          <a:ext cx="0" cy="0"/>
          <a:chOff x="0" y="0"/>
          <a:chExt cx="0" cy="0"/>
        </a:xfrm>
      </p:grpSpPr>
      <p:sp>
        <p:nvSpPr>
          <p:cNvPr id="125" name="Google Shape;125;p25"/>
          <p:cNvSpPr/>
          <p:nvPr/>
        </p:nvSpPr>
        <p:spPr>
          <a:xfrm>
            <a:off x="240075" y="1175025"/>
            <a:ext cx="3246300" cy="3838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txBox="1"/>
          <p:nvPr/>
        </p:nvSpPr>
        <p:spPr>
          <a:xfrm>
            <a:off x="225725" y="248372"/>
            <a:ext cx="326065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28" name="Google Shape;128;p25"/>
          <p:cNvPicPr preferRelativeResize="0"/>
          <p:nvPr/>
        </p:nvPicPr>
        <p:blipFill>
          <a:blip r:embed="rId5">
            <a:alphaModFix/>
          </a:blip>
          <a:stretch>
            <a:fillRect/>
          </a:stretch>
        </p:blipFill>
        <p:spPr>
          <a:xfrm>
            <a:off x="333725" y="297738"/>
            <a:ext cx="655075" cy="649175"/>
          </a:xfrm>
          <a:prstGeom prst="rect">
            <a:avLst/>
          </a:prstGeom>
          <a:noFill/>
          <a:ln>
            <a:noFill/>
          </a:ln>
        </p:spPr>
      </p:pic>
      <p:pic>
        <p:nvPicPr>
          <p:cNvPr id="129" name="Google Shape;129;p25"/>
          <p:cNvPicPr preferRelativeResize="0"/>
          <p:nvPr/>
        </p:nvPicPr>
        <p:blipFill rotWithShape="1">
          <a:blip r:embed="rId6">
            <a:alphaModFix/>
          </a:blip>
          <a:srcRect/>
          <a:stretch/>
        </p:blipFill>
        <p:spPr>
          <a:xfrm>
            <a:off x="2760884" y="297738"/>
            <a:ext cx="595500" cy="621600"/>
          </a:xfrm>
          <a:prstGeom prst="rect">
            <a:avLst/>
          </a:prstGeom>
          <a:noFill/>
          <a:ln>
            <a:noFill/>
          </a:ln>
        </p:spPr>
      </p:pic>
      <p:pic>
        <p:nvPicPr>
          <p:cNvPr id="130" name="Google Shape;130;p25"/>
          <p:cNvPicPr preferRelativeResize="0"/>
          <p:nvPr/>
        </p:nvPicPr>
        <p:blipFill>
          <a:blip r:embed="rId7">
            <a:alphaModFix/>
          </a:blip>
          <a:stretch>
            <a:fillRect/>
          </a:stretch>
        </p:blipFill>
        <p:spPr>
          <a:xfrm>
            <a:off x="1002600" y="4350501"/>
            <a:ext cx="655075" cy="520693"/>
          </a:xfrm>
          <a:prstGeom prst="rect">
            <a:avLst/>
          </a:prstGeom>
          <a:noFill/>
          <a:ln>
            <a:noFill/>
          </a:ln>
        </p:spPr>
      </p:pic>
      <p:sp>
        <p:nvSpPr>
          <p:cNvPr id="131" name="Google Shape;131;p25"/>
          <p:cNvSpPr txBox="1"/>
          <p:nvPr/>
        </p:nvSpPr>
        <p:spPr>
          <a:xfrm>
            <a:off x="378475" y="1290800"/>
            <a:ext cx="3083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t>As you look at this video</a:t>
            </a:r>
            <a:r>
              <a:rPr lang="en" sz="2400" b="1" dirty="0"/>
              <a:t>, ask yourself... </a:t>
            </a:r>
            <a:endParaRPr sz="2400" b="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notice?” </a:t>
            </a:r>
            <a:endParaRPr sz="2000" i="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wonder?”</a:t>
            </a:r>
            <a:endParaRPr sz="2000" i="1" dirty="0"/>
          </a:p>
        </p:txBody>
      </p:sp>
      <p:pic>
        <p:nvPicPr>
          <p:cNvPr id="132" name="Google Shape;132;p25"/>
          <p:cNvPicPr preferRelativeResize="0"/>
          <p:nvPr/>
        </p:nvPicPr>
        <p:blipFill>
          <a:blip r:embed="rId8">
            <a:alphaModFix/>
          </a:blip>
          <a:stretch>
            <a:fillRect/>
          </a:stretch>
        </p:blipFill>
        <p:spPr>
          <a:xfrm>
            <a:off x="333725" y="4354452"/>
            <a:ext cx="595500" cy="512797"/>
          </a:xfrm>
          <a:prstGeom prst="rect">
            <a:avLst/>
          </a:prstGeom>
          <a:noFill/>
          <a:ln>
            <a:noFill/>
          </a:ln>
        </p:spPr>
      </p:pic>
      <p:pic>
        <p:nvPicPr>
          <p:cNvPr id="3" name="Online Media 2" descr="actone.mov">
            <a:hlinkClick r:id="" action="ppaction://media"/>
            <a:extLst>
              <a:ext uri="{FF2B5EF4-FFF2-40B4-BE49-F238E27FC236}">
                <a16:creationId xmlns:a16="http://schemas.microsoft.com/office/drawing/2014/main" id="{8F3F9A07-551E-B342-92B2-7317C18E107A}"/>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624775" y="1460695"/>
            <a:ext cx="5429445" cy="3055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39" name="Google Shape;139;p2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0" name="Google Shape;140;p2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Understand the Problem</a:t>
            </a:r>
            <a:endParaRPr sz="5000">
              <a:solidFill>
                <a:srgbClr val="FFFFFF"/>
              </a:solidFill>
              <a:latin typeface="Boogaloo"/>
              <a:ea typeface="Boogaloo"/>
              <a:cs typeface="Boogaloo"/>
              <a:sym typeface="Boogaloo"/>
            </a:endParaRPr>
          </a:p>
        </p:txBody>
      </p:sp>
      <p:sp>
        <p:nvSpPr>
          <p:cNvPr id="141" name="Google Shape;141;p2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42" name="Google Shape;142;p26"/>
          <p:cNvPicPr preferRelativeResize="0"/>
          <p:nvPr/>
        </p:nvPicPr>
        <p:blipFill rotWithShape="1">
          <a:blip r:embed="rId3">
            <a:alphaModFix/>
          </a:blip>
          <a:srcRect/>
          <a:stretch/>
        </p:blipFill>
        <p:spPr>
          <a:xfrm>
            <a:off x="302275" y="311535"/>
            <a:ext cx="595500" cy="621600"/>
          </a:xfrm>
          <a:prstGeom prst="rect">
            <a:avLst/>
          </a:prstGeom>
          <a:noFill/>
          <a:ln>
            <a:noFill/>
          </a:ln>
        </p:spPr>
      </p:pic>
      <p:pic>
        <p:nvPicPr>
          <p:cNvPr id="143" name="Google Shape;143;p26"/>
          <p:cNvPicPr preferRelativeResize="0"/>
          <p:nvPr/>
        </p:nvPicPr>
        <p:blipFill>
          <a:blip r:embed="rId4">
            <a:alphaModFix/>
          </a:blip>
          <a:stretch>
            <a:fillRect/>
          </a:stretch>
        </p:blipFill>
        <p:spPr>
          <a:xfrm>
            <a:off x="7970150" y="4197024"/>
            <a:ext cx="796925" cy="653887"/>
          </a:xfrm>
          <a:prstGeom prst="rect">
            <a:avLst/>
          </a:prstGeom>
          <a:noFill/>
          <a:ln>
            <a:noFill/>
          </a:ln>
        </p:spPr>
      </p:pic>
      <p:sp>
        <p:nvSpPr>
          <p:cNvPr id="144" name="Google Shape;144;p26"/>
          <p:cNvSpPr/>
          <p:nvPr/>
        </p:nvSpPr>
        <p:spPr>
          <a:xfrm>
            <a:off x="1863850" y="2088638"/>
            <a:ext cx="6531000" cy="1614300"/>
          </a:xfrm>
          <a:prstGeom prst="wedgeRoundRectCallout">
            <a:avLst>
              <a:gd name="adj1" fmla="val -36014"/>
              <a:gd name="adj2" fmla="val 71582"/>
              <a:gd name="adj3" fmla="val 0"/>
            </a:avLst>
          </a:prstGeom>
          <a:noFill/>
          <a:ln w="76200"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Quicksand"/>
                <a:ea typeface="Quicksand"/>
                <a:cs typeface="Quicksand"/>
                <a:sym typeface="Quicksand"/>
              </a:rPr>
              <a:t>I noticed ...and wondered….</a:t>
            </a:r>
            <a:endParaRPr sz="3000" b="1">
              <a:latin typeface="Quicksand"/>
              <a:ea typeface="Quicksand"/>
              <a:cs typeface="Quicksand"/>
              <a:sym typeface="Quicksand"/>
            </a:endParaRPr>
          </a:p>
          <a:p>
            <a:pPr marL="0" lvl="0" indent="0" algn="ctr" rtl="0">
              <a:spcBef>
                <a:spcPts val="0"/>
              </a:spcBef>
              <a:spcAft>
                <a:spcPts val="0"/>
              </a:spcAft>
              <a:buNone/>
            </a:pPr>
            <a:endParaRPr sz="2000" b="1">
              <a:latin typeface="Quicksand"/>
              <a:ea typeface="Quicksand"/>
              <a:cs typeface="Quicksand"/>
              <a:sym typeface="Quicksand"/>
            </a:endParaRPr>
          </a:p>
          <a:p>
            <a:pPr marL="0" lvl="0" indent="0" algn="ctr" rtl="0">
              <a:spcBef>
                <a:spcPts val="0"/>
              </a:spcBef>
              <a:spcAft>
                <a:spcPts val="0"/>
              </a:spcAft>
              <a:buNone/>
            </a:pPr>
            <a:r>
              <a:rPr lang="en" sz="3000" b="1">
                <a:latin typeface="Quicksand"/>
                <a:ea typeface="Quicksand"/>
                <a:cs typeface="Quicksand"/>
                <a:sym typeface="Quicksand"/>
              </a:rPr>
              <a:t>What did you notice and wonder?</a:t>
            </a:r>
            <a:endParaRPr sz="3000" b="1">
              <a:latin typeface="Quicksand"/>
              <a:ea typeface="Quicksand"/>
              <a:cs typeface="Quicksand"/>
              <a:sym typeface="Quicksand"/>
            </a:endParaRPr>
          </a:p>
        </p:txBody>
      </p:sp>
      <p:pic>
        <p:nvPicPr>
          <p:cNvPr id="145" name="Google Shape;145;p26"/>
          <p:cNvPicPr preferRelativeResize="0"/>
          <p:nvPr/>
        </p:nvPicPr>
        <p:blipFill>
          <a:blip r:embed="rId5">
            <a:alphaModFix/>
          </a:blip>
          <a:stretch>
            <a:fillRect/>
          </a:stretch>
        </p:blipFill>
        <p:spPr>
          <a:xfrm>
            <a:off x="1416425" y="3780978"/>
            <a:ext cx="1183498" cy="1010800"/>
          </a:xfrm>
          <a:prstGeom prst="rect">
            <a:avLst/>
          </a:prstGeom>
          <a:noFill/>
          <a:ln>
            <a:noFill/>
          </a:ln>
        </p:spPr>
      </p:pic>
      <p:pic>
        <p:nvPicPr>
          <p:cNvPr id="146" name="Google Shape;146;p26"/>
          <p:cNvPicPr preferRelativeResize="0"/>
          <p:nvPr/>
        </p:nvPicPr>
        <p:blipFill>
          <a:blip r:embed="rId6">
            <a:alphaModFix/>
          </a:blip>
          <a:stretch>
            <a:fillRect/>
          </a:stretch>
        </p:blipFill>
        <p:spPr>
          <a:xfrm>
            <a:off x="348025" y="4193526"/>
            <a:ext cx="796925" cy="660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520"/>
              </a:spcBef>
              <a:spcAft>
                <a:spcPts val="0"/>
              </a:spcAft>
              <a:buClr>
                <a:schemeClr val="dk1"/>
              </a:buClr>
              <a:buFont typeface="Arial"/>
              <a:buNone/>
            </a:pPr>
            <a:r>
              <a:rPr lang="en" sz="4800">
                <a:latin typeface="Quicksand"/>
                <a:ea typeface="Quicksand"/>
                <a:cs typeface="Quicksand"/>
                <a:sym typeface="Quicksand"/>
              </a:rPr>
              <a:t>???</a:t>
            </a:r>
            <a:endParaRPr sz="4800">
              <a:latin typeface="Quicksand"/>
              <a:ea typeface="Quicksand"/>
              <a:cs typeface="Quicksand"/>
              <a:sym typeface="Quicksand"/>
            </a:endParaRPr>
          </a:p>
        </p:txBody>
      </p:sp>
      <p:sp>
        <p:nvSpPr>
          <p:cNvPr id="153" name="Google Shape;153;p2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54" name="Google Shape;154;p27"/>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55" name="Google Shape;155;p2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6" name="Google Shape;156;p2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the Problem</a:t>
            </a:r>
            <a:endParaRPr sz="5000">
              <a:solidFill>
                <a:srgbClr val="FFFFFF"/>
              </a:solidFill>
              <a:latin typeface="Boogaloo"/>
              <a:ea typeface="Boogaloo"/>
              <a:cs typeface="Boogaloo"/>
              <a:sym typeface="Boogalo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lvl="0" indent="-342900" algn="ctr">
              <a:spcBef>
                <a:spcPts val="520"/>
              </a:spcBef>
              <a:buNone/>
            </a:pPr>
            <a:r>
              <a:rPr lang="en-US" sz="3600" i="1" dirty="0">
                <a:latin typeface="Quicksand"/>
                <a:ea typeface="Quicksand"/>
                <a:cs typeface="Quicksand"/>
                <a:sym typeface="Quicksand"/>
              </a:rPr>
              <a:t>How deep is the hole?</a:t>
            </a:r>
            <a:endParaRPr sz="3600" i="1" dirty="0">
              <a:latin typeface="Quicksand"/>
              <a:ea typeface="Quicksand"/>
              <a:cs typeface="Quicksand"/>
              <a:sym typeface="Quicksand"/>
            </a:endParaRPr>
          </a:p>
        </p:txBody>
      </p:sp>
      <p:sp>
        <p:nvSpPr>
          <p:cNvPr id="163" name="Google Shape;163;p2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64" name="Google Shape;164;p28"/>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65" name="Google Shape;165;p28"/>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6" name="Google Shape;166;p28"/>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FFFFFF"/>
                </a:solidFill>
                <a:latin typeface="Boogaloo"/>
                <a:ea typeface="Boogaloo"/>
                <a:cs typeface="Boogaloo"/>
                <a:sym typeface="Boogaloo"/>
              </a:rPr>
              <a:t>Identify the Problem</a:t>
            </a:r>
            <a:endParaRPr sz="5000" dirty="0">
              <a:solidFill>
                <a:srgbClr val="FFFFFF"/>
              </a:solidFill>
              <a:latin typeface="Boogaloo"/>
              <a:ea typeface="Boogaloo"/>
              <a:cs typeface="Boogaloo"/>
              <a:sym typeface="Boogalo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71"/>
        <p:cNvGrpSpPr/>
        <p:nvPr/>
      </p:nvGrpSpPr>
      <p:grpSpPr>
        <a:xfrm>
          <a:off x="0" y="0"/>
          <a:ext cx="0" cy="0"/>
          <a:chOff x="0" y="0"/>
          <a:chExt cx="0" cy="0"/>
        </a:xfrm>
      </p:grpSpPr>
      <p:sp>
        <p:nvSpPr>
          <p:cNvPr id="172" name="Google Shape;172;p29"/>
          <p:cNvSpPr/>
          <p:nvPr/>
        </p:nvSpPr>
        <p:spPr>
          <a:xfrm>
            <a:off x="225725" y="2707000"/>
            <a:ext cx="8618100" cy="21216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dk1"/>
              </a:solidFill>
            </a:endParaRPr>
          </a:p>
          <a:p>
            <a:pPr marL="0" lvl="0" indent="0" algn="ctr" rtl="0">
              <a:spcBef>
                <a:spcPts val="0"/>
              </a:spcBef>
              <a:spcAft>
                <a:spcPts val="0"/>
              </a:spcAft>
              <a:buNone/>
            </a:pPr>
            <a:r>
              <a:rPr lang="en" sz="2400" dirty="0">
                <a:solidFill>
                  <a:schemeClr val="dk1"/>
                </a:solidFill>
              </a:rPr>
              <a:t>What’s an answer that you are sure is </a:t>
            </a:r>
            <a:r>
              <a:rPr lang="en" sz="2400" b="1" i="1" dirty="0">
                <a:solidFill>
                  <a:schemeClr val="dk1"/>
                </a:solidFill>
              </a:rPr>
              <a:t>too large</a:t>
            </a:r>
            <a:r>
              <a:rPr lang="en" sz="2400" dirty="0">
                <a:solidFill>
                  <a:schemeClr val="dk1"/>
                </a:solidFill>
              </a:rPr>
              <a:t>? (High)</a:t>
            </a:r>
            <a:endParaRPr sz="24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2400" dirty="0"/>
              <a:t>What’s an answer that you are sure is </a:t>
            </a:r>
            <a:r>
              <a:rPr lang="en" sz="2400" b="1" i="1" dirty="0"/>
              <a:t>too small</a:t>
            </a:r>
            <a:r>
              <a:rPr lang="en" sz="2400" dirty="0"/>
              <a:t>? (Low)</a:t>
            </a:r>
            <a:endParaRPr sz="2400" dirty="0"/>
          </a:p>
          <a:p>
            <a:pPr marL="0" lvl="0" indent="0" algn="ctr" rtl="0">
              <a:spcBef>
                <a:spcPts val="0"/>
              </a:spcBef>
              <a:spcAft>
                <a:spcPts val="0"/>
              </a:spcAft>
              <a:buNone/>
            </a:pPr>
            <a:endParaRPr sz="1600" dirty="0"/>
          </a:p>
          <a:p>
            <a:pPr marL="0" lvl="0" indent="0" algn="ctr" rtl="0">
              <a:spcBef>
                <a:spcPts val="0"/>
              </a:spcBef>
              <a:spcAft>
                <a:spcPts val="0"/>
              </a:spcAft>
              <a:buClr>
                <a:schemeClr val="dk1"/>
              </a:buClr>
              <a:buSzPts val="1100"/>
              <a:buFont typeface="Arial"/>
              <a:buNone/>
            </a:pPr>
            <a:r>
              <a:rPr lang="en" sz="2400" dirty="0">
                <a:solidFill>
                  <a:schemeClr val="dk1"/>
                </a:solidFill>
              </a:rPr>
              <a:t>What is your </a:t>
            </a:r>
            <a:r>
              <a:rPr lang="en" sz="2400" b="1" i="1" dirty="0">
                <a:solidFill>
                  <a:schemeClr val="dk1"/>
                </a:solidFill>
              </a:rPr>
              <a:t>best guess</a:t>
            </a:r>
            <a:r>
              <a:rPr lang="en" sz="2400" dirty="0">
                <a:solidFill>
                  <a:schemeClr val="dk1"/>
                </a:solidFill>
              </a:rPr>
              <a:t>? (Best)</a:t>
            </a:r>
            <a:endParaRPr sz="24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73" name="Google Shape;173;p29"/>
          <p:cNvPicPr preferRelativeResize="0"/>
          <p:nvPr/>
        </p:nvPicPr>
        <p:blipFill>
          <a:blip r:embed="rId3">
            <a:alphaModFix/>
          </a:blip>
          <a:stretch>
            <a:fillRect/>
          </a:stretch>
        </p:blipFill>
        <p:spPr>
          <a:xfrm>
            <a:off x="1010388" y="4182078"/>
            <a:ext cx="689050" cy="547700"/>
          </a:xfrm>
          <a:prstGeom prst="rect">
            <a:avLst/>
          </a:prstGeom>
          <a:noFill/>
          <a:ln>
            <a:noFill/>
          </a:ln>
        </p:spPr>
      </p:pic>
      <p:pic>
        <p:nvPicPr>
          <p:cNvPr id="174" name="Google Shape;174;p29"/>
          <p:cNvPicPr preferRelativeResize="0"/>
          <p:nvPr/>
        </p:nvPicPr>
        <p:blipFill>
          <a:blip r:embed="rId4">
            <a:alphaModFix/>
          </a:blip>
          <a:stretch>
            <a:fillRect/>
          </a:stretch>
        </p:blipFill>
        <p:spPr>
          <a:xfrm>
            <a:off x="337450" y="4181900"/>
            <a:ext cx="636041" cy="547700"/>
          </a:xfrm>
          <a:prstGeom prst="rect">
            <a:avLst/>
          </a:prstGeom>
          <a:noFill/>
          <a:ln>
            <a:noFill/>
          </a:ln>
        </p:spPr>
      </p:pic>
      <p:sp>
        <p:nvSpPr>
          <p:cNvPr id="175" name="Google Shape;175;p29"/>
          <p:cNvSpPr/>
          <p:nvPr/>
        </p:nvSpPr>
        <p:spPr>
          <a:xfrm>
            <a:off x="1699425" y="1212200"/>
            <a:ext cx="5498400" cy="1241700"/>
          </a:xfrm>
          <a:prstGeom prst="roundRect">
            <a:avLst>
              <a:gd name="adj" fmla="val 16667"/>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ctr">
              <a:spcBef>
                <a:spcPts val="520"/>
              </a:spcBef>
            </a:pPr>
            <a:r>
              <a:rPr lang="en-US" sz="2400" i="1" dirty="0">
                <a:solidFill>
                  <a:schemeClr val="dk1"/>
                </a:solidFill>
                <a:latin typeface="Quicksand"/>
                <a:ea typeface="Quicksand"/>
                <a:cs typeface="Quicksand"/>
                <a:sym typeface="Quicksand"/>
              </a:rPr>
              <a:t>How deep is the hole?</a:t>
            </a:r>
          </a:p>
        </p:txBody>
      </p:sp>
      <p:sp>
        <p:nvSpPr>
          <p:cNvPr id="176" name="Google Shape;176;p2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77" name="Google Shape;177;p29"/>
          <p:cNvPicPr preferRelativeResize="0"/>
          <p:nvPr/>
        </p:nvPicPr>
        <p:blipFill rotWithShape="1">
          <a:blip r:embed="rId5">
            <a:alphaModFix/>
          </a:blip>
          <a:srcRect/>
          <a:stretch/>
        </p:blipFill>
        <p:spPr>
          <a:xfrm>
            <a:off x="302275" y="311535"/>
            <a:ext cx="595500" cy="62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84" name="Google Shape;184;p30"/>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5" name="Google Shape;185;p30"/>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Quantities &amp; Relationships</a:t>
            </a:r>
            <a:endParaRPr sz="5000">
              <a:solidFill>
                <a:srgbClr val="FFFFFF"/>
              </a:solidFill>
              <a:latin typeface="Boogaloo"/>
              <a:ea typeface="Boogaloo"/>
              <a:cs typeface="Boogaloo"/>
              <a:sym typeface="Boogaloo"/>
            </a:endParaRPr>
          </a:p>
        </p:txBody>
      </p:sp>
      <p:sp>
        <p:nvSpPr>
          <p:cNvPr id="186" name="Google Shape;186;p3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pic>
        <p:nvPicPr>
          <p:cNvPr id="187" name="Google Shape;187;p30"/>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188" name="Google Shape;188;p30"/>
          <p:cNvSpPr/>
          <p:nvPr/>
        </p:nvSpPr>
        <p:spPr>
          <a:xfrm>
            <a:off x="751225" y="2129300"/>
            <a:ext cx="3455700" cy="1976400"/>
          </a:xfrm>
          <a:prstGeom prst="wedgeRoundRectCallout">
            <a:avLst>
              <a:gd name="adj1" fmla="val -62281"/>
              <a:gd name="adj2" fmla="val -50900"/>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I am interested in the number/amount of…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quantities</a:t>
            </a:r>
            <a:r>
              <a:rPr lang="en" sz="1800">
                <a:latin typeface="Quicksand"/>
                <a:ea typeface="Quicksand"/>
                <a:cs typeface="Quicksand"/>
                <a:sym typeface="Quicksand"/>
              </a:rPr>
              <a:t> are you interested in finding out? Why?</a:t>
            </a:r>
            <a:endParaRPr sz="1800">
              <a:latin typeface="Quicksand"/>
              <a:ea typeface="Quicksand"/>
              <a:cs typeface="Quicksand"/>
              <a:sym typeface="Quicksand"/>
            </a:endParaRPr>
          </a:p>
        </p:txBody>
      </p:sp>
      <p:sp>
        <p:nvSpPr>
          <p:cNvPr id="189" name="Google Shape;189;p30"/>
          <p:cNvSpPr/>
          <p:nvPr/>
        </p:nvSpPr>
        <p:spPr>
          <a:xfrm>
            <a:off x="5360300" y="2622400"/>
            <a:ext cx="3115200" cy="2174700"/>
          </a:xfrm>
          <a:prstGeom prst="wedgeRoundRectCallout">
            <a:avLst>
              <a:gd name="adj1" fmla="val 58586"/>
              <a:gd name="adj2" fmla="val 45689"/>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The relationship between...and...is important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relationships</a:t>
            </a:r>
            <a:r>
              <a:rPr lang="en" sz="1800">
                <a:latin typeface="Quicksand"/>
                <a:ea typeface="Quicksand"/>
                <a:cs typeface="Quicksand"/>
                <a:sym typeface="Quicksand"/>
              </a:rPr>
              <a:t> do you think are important? Why?</a:t>
            </a:r>
            <a:endParaRPr sz="1800">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1081</Words>
  <Application>Microsoft Macintosh PowerPoint</Application>
  <PresentationFormat>On-screen Show (16:9)</PresentationFormat>
  <Paragraphs>170</Paragraphs>
  <Slides>18</Slides>
  <Notes>18</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Calibri</vt:lpstr>
      <vt:lpstr>Arial</vt:lpstr>
      <vt:lpstr>Questrial</vt:lpstr>
      <vt:lpstr>Boogaloo</vt:lpstr>
      <vt:lpstr>Quicksand</vt:lpstr>
      <vt:lpstr>Simple Light</vt:lpstr>
      <vt:lpstr>Simple Light</vt:lpstr>
      <vt:lpstr>THREE 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ACTS</dc:title>
  <cp:lastModifiedBy>David Wees</cp:lastModifiedBy>
  <cp:revision>34</cp:revision>
  <dcterms:modified xsi:type="dcterms:W3CDTF">2019-10-27T02:46:49Z</dcterms:modified>
</cp:coreProperties>
</file>