
<file path=[Content_Types].xml><?xml version="1.0" encoding="utf-8"?>
<Types xmlns="http://schemas.openxmlformats.org/package/2006/content-types">
  <Default Extension="fntdata" ContentType="application/x-fontdata"/>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 id="2147483668"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Boogaloo" panose="03060902030202020203" pitchFamily="66" charset="0"/>
      <p:regular r:id="rId22"/>
    </p:embeddedFont>
    <p:embeddedFont>
      <p:font typeface="Calibri" panose="020F0502020204030204" pitchFamily="34" charset="0"/>
      <p:regular r:id="rId23"/>
      <p:bold r:id="rId24"/>
      <p:italic r:id="rId25"/>
      <p:boldItalic r:id="rId26"/>
    </p:embeddedFont>
    <p:embeddedFont>
      <p:font typeface="Questrial" panose="02000000000000000000" pitchFamily="2" charset="0"/>
      <p:regular r:id="rId27"/>
    </p:embeddedFont>
    <p:embeddedFont>
      <p:font typeface="Quicksand" pitchFamily="2" charset="77"/>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65" d="100"/>
          <a:sy n="165" d="100"/>
        </p:scale>
        <p:origin x="6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f66f2a70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0" name="Google Shape;90;g2f66f2a70d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91" name="Google Shape;91;g2f66f2a70d_0_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f7a1bf537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2" name="Google Shape;192;g2f7a1bf537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a:solidFill>
                  <a:schemeClr val="dk1"/>
                </a:solidFill>
              </a:rPr>
              <a:t>After students discuss in pairs, teacher asks class what information they want to know. Students ask the questions and teacher provides information the students seek. </a:t>
            </a:r>
            <a:endParaRPr sz="1200">
              <a:solidFill>
                <a:schemeClr val="dk1"/>
              </a:solidFill>
            </a:endParaRPr>
          </a:p>
        </p:txBody>
      </p:sp>
      <p:sp>
        <p:nvSpPr>
          <p:cNvPr id="193" name="Google Shape;193;g2f7a1bf537_0_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f7a1bf53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4" name="Google Shape;204;g2f7a1bf53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a:solidFill>
                  <a:schemeClr val="dk1"/>
                </a:solidFill>
              </a:rPr>
              <a:t>If students ask for the number of taters in the bag.</a:t>
            </a:r>
            <a:endParaRPr sz="1200" b="1">
              <a:solidFill>
                <a:schemeClr val="dk1"/>
              </a:solidFill>
            </a:endParaRPr>
          </a:p>
          <a:p>
            <a:pPr marL="0" marR="0" lvl="0" indent="0" algn="l" rtl="0">
              <a:spcBef>
                <a:spcPts val="0"/>
              </a:spcBef>
              <a:spcAft>
                <a:spcPts val="0"/>
              </a:spcAft>
              <a:buNone/>
            </a:pPr>
            <a:r>
              <a:rPr lang="en" sz="1200">
                <a:solidFill>
                  <a:schemeClr val="dk1"/>
                </a:solidFill>
              </a:rPr>
              <a:t>Share the information after students ask for it. Answers do not need to be in the slides. You can remove this slide and use the actual video/images/answers from the resource folder as students ask for them.</a:t>
            </a:r>
            <a:endParaRPr sz="1200">
              <a:solidFill>
                <a:schemeClr val="dk1"/>
              </a:solidFill>
            </a:endParaRPr>
          </a:p>
        </p:txBody>
      </p:sp>
      <p:sp>
        <p:nvSpPr>
          <p:cNvPr id="205" name="Google Shape;205;g2f7a1bf537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f7a1bf537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0" name="Google Shape;220;g2f7a1bf537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Give students 3-5 minutes to work on their own to think about and start creating a model before sharing with a partner.</a:t>
            </a:r>
            <a:endParaRPr sz="1200">
              <a:solidFill>
                <a:schemeClr val="dk1"/>
              </a:solidFill>
            </a:endParaRPr>
          </a:p>
        </p:txBody>
      </p:sp>
      <p:sp>
        <p:nvSpPr>
          <p:cNvPr id="221" name="Google Shape;221;g2f7a1bf537_0_1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f7a1bf537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1" name="Google Shape;231;g2f7a1bf537_0_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sz="1200">
                <a:solidFill>
                  <a:schemeClr val="dk1"/>
                </a:solidFill>
              </a:rPr>
              <a:t>Questions to ask students as they work:</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What mathematics did we learn so far that can be used to make sense of this situation?</a:t>
            </a:r>
            <a:endParaRPr sz="1200">
              <a:solidFill>
                <a:schemeClr val="dk1"/>
              </a:solidFill>
            </a:endParaRPr>
          </a:p>
        </p:txBody>
      </p:sp>
      <p:sp>
        <p:nvSpPr>
          <p:cNvPr id="232" name="Google Shape;232;g2f7a1bf537_0_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f7a1bf537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7" name="Google Shape;247;g2f7a1bf537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 sz="1200">
                <a:solidFill>
                  <a:schemeClr val="dk1"/>
                </a:solidFill>
              </a:rPr>
              <a:t>Possible questions to ask:</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What quantities are being used?</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What relationship is being valued?</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What assumptions do you hear?</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What did they simplify? How does that affect their model?</a:t>
            </a:r>
            <a:endParaRPr sz="1200">
              <a:solidFill>
                <a:schemeClr val="dk1"/>
              </a:solidFill>
            </a:endParaRPr>
          </a:p>
        </p:txBody>
      </p:sp>
      <p:sp>
        <p:nvSpPr>
          <p:cNvPr id="248" name="Google Shape;248;g2f7a1bf537_0_1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25c3536b1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1" name="Google Shape;261;g325c3536b1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endParaRPr>
          </a:p>
        </p:txBody>
      </p:sp>
      <p:sp>
        <p:nvSpPr>
          <p:cNvPr id="262" name="Google Shape;262;g325c3536b1_0_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f66f2a70d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2" name="Google Shape;272;g2f66f2a70d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Celebrate with students - who got closest??? </a:t>
            </a:r>
            <a:endParaRPr sz="1200">
              <a:solidFill>
                <a:schemeClr val="dk1"/>
              </a:solidFill>
            </a:endParaRPr>
          </a:p>
          <a:p>
            <a:pPr marL="0" marR="0" lvl="0" indent="0" algn="l" rtl="0">
              <a:spcBef>
                <a:spcPts val="0"/>
              </a:spcBef>
              <a:spcAft>
                <a:spcPts val="0"/>
              </a:spcAft>
              <a:buNone/>
            </a:pPr>
            <a:r>
              <a:rPr lang="en" sz="1200">
                <a:solidFill>
                  <a:schemeClr val="dk1"/>
                </a:solidFill>
              </a:rPr>
              <a:t>If there is time, have the student share their model and assumptions, and any revisions they made to get closer to the result.</a:t>
            </a:r>
            <a:endParaRPr sz="1200" b="0" i="0" u="none" strike="noStrike" cap="none">
              <a:solidFill>
                <a:schemeClr val="dk1"/>
              </a:solidFill>
              <a:latin typeface="Arial"/>
              <a:ea typeface="Arial"/>
              <a:cs typeface="Arial"/>
              <a:sym typeface="Arial"/>
            </a:endParaRPr>
          </a:p>
        </p:txBody>
      </p:sp>
      <p:sp>
        <p:nvSpPr>
          <p:cNvPr id="273" name="Google Shape;273;g2f66f2a70d_0_1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f7a1bf537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1" name="Google Shape;281;g2f7a1bf537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Possible alternate prompts:</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My model was improved after listening to ….because….</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I used to think...but now I think...so I will...</a:t>
            </a:r>
            <a:endParaRPr sz="1200">
              <a:solidFill>
                <a:schemeClr val="dk1"/>
              </a:solidFill>
            </a:endParaRPr>
          </a:p>
        </p:txBody>
      </p:sp>
      <p:sp>
        <p:nvSpPr>
          <p:cNvPr id="282" name="Google Shape;282;g2f7a1bf537_0_1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f66f2a70d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2" name="Google Shape;292;g2f66f2a70d_0_1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 sz="1200">
                <a:solidFill>
                  <a:schemeClr val="dk1"/>
                </a:solidFill>
              </a:rPr>
              <a:t>Alternate prompts:</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When creating a model, I learned to pay attention to…</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The next time I create a model, I will...because….</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It’s important to think about...when analyzing a model because….</a:t>
            </a:r>
            <a:endParaRPr sz="1200">
              <a:solidFill>
                <a:schemeClr val="dk1"/>
              </a:solidFill>
            </a:endParaRPr>
          </a:p>
        </p:txBody>
      </p:sp>
      <p:sp>
        <p:nvSpPr>
          <p:cNvPr id="293" name="Google Shape;293;g2f66f2a70d_0_1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f66f2a70d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g2f66f2a70d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make mathematical models that represent and make sense of a real-world situation, and analyze and make predictions.</a:t>
            </a:r>
            <a:endParaRPr sz="1200">
              <a:solidFill>
                <a:schemeClr val="dk1"/>
              </a:solidFill>
            </a:endParaRPr>
          </a:p>
          <a:p>
            <a:pPr marL="0" marR="0" lvl="0" indent="0" algn="l" rtl="0">
              <a:spcBef>
                <a:spcPts val="0"/>
              </a:spcBef>
              <a:spcAft>
                <a:spcPts val="0"/>
              </a:spcAft>
              <a:buSzPts val="1100"/>
              <a:buNone/>
            </a:pPr>
            <a:r>
              <a:rPr lang="en" sz="1200">
                <a:solidFill>
                  <a:schemeClr val="dk1"/>
                </a:solidFill>
              </a:rPr>
              <a:t>Practice identifying problems, quantities and relationships; exploring assumptions; and creating, using, interpreting, and refining models.</a:t>
            </a:r>
            <a:endParaRPr sz="1200">
              <a:solidFill>
                <a:schemeClr val="dk1"/>
              </a:solidFill>
            </a:endParaRPr>
          </a:p>
        </p:txBody>
      </p:sp>
      <p:sp>
        <p:nvSpPr>
          <p:cNvPr id="101" name="Google Shape;101;g2f66f2a70d_0_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f66f2a70d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 name="Google Shape;109;g2f66f2a70d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110" name="Google Shape;110;g2f66f2a70d_0_1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f66f2a70d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2" name="Google Shape;122;g2f66f2a70d_0_1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a:solidFill>
                  <a:schemeClr val="dk1"/>
                </a:solidFill>
              </a:rPr>
              <a:t>Alternate ask yourself question:</a:t>
            </a:r>
            <a:r>
              <a:rPr lang="en" sz="1200">
                <a:solidFill>
                  <a:schemeClr val="dk1"/>
                </a:solidFill>
              </a:rPr>
              <a:t> “What questions come to mind?”</a:t>
            </a:r>
            <a:endParaRPr sz="1200" b="0" i="0" u="none" strike="noStrike" cap="none">
              <a:solidFill>
                <a:schemeClr val="dk1"/>
              </a:solidFill>
              <a:latin typeface="Arial"/>
              <a:ea typeface="Arial"/>
              <a:cs typeface="Arial"/>
              <a:sym typeface="Arial"/>
            </a:endParaRPr>
          </a:p>
        </p:txBody>
      </p:sp>
      <p:sp>
        <p:nvSpPr>
          <p:cNvPr id="123" name="Google Shape;123;g2f66f2a70d_0_1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f744d23e6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5" name="Google Shape;135;g2f744d23e6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If using alternate ask yourself question in SLIDE 4, then update this slide with sentence frames to reflect this. (ie “A question that comes to mind is…What question did you have?”)</a:t>
            </a:r>
            <a:endParaRPr sz="1200">
              <a:solidFill>
                <a:schemeClr val="dk1"/>
              </a:solidFill>
            </a:endParaRPr>
          </a:p>
          <a:p>
            <a:pPr marL="0" marR="0" lvl="0" indent="0" algn="l" rtl="0">
              <a:spcBef>
                <a:spcPts val="0"/>
              </a:spcBef>
              <a:spcAft>
                <a:spcPts val="0"/>
              </a:spcAft>
              <a:buNone/>
            </a:pPr>
            <a:r>
              <a:rPr lang="en" sz="1200">
                <a:solidFill>
                  <a:schemeClr val="dk1"/>
                </a:solidFill>
              </a:rPr>
              <a:t>After about 30 seconds of pair conversations, facilitate whole class discussion. Write down the questions that students are wondering about on the board or chart paper getting close to the question on the next slide, or identifying the one on the list closest to the one on the next slide (SLIDE 6).</a:t>
            </a:r>
            <a:endParaRPr sz="1200">
              <a:solidFill>
                <a:schemeClr val="dk1"/>
              </a:solidFill>
            </a:endParaRPr>
          </a:p>
        </p:txBody>
      </p:sp>
      <p:sp>
        <p:nvSpPr>
          <p:cNvPr id="136" name="Google Shape;136;g2f744d23e6_0_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fcf32e5a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9" name="Google Shape;149;g2fcf32e5a9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endParaRPr>
          </a:p>
        </p:txBody>
      </p:sp>
      <p:sp>
        <p:nvSpPr>
          <p:cNvPr id="150" name="Google Shape;150;g2fcf32e5a9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439503b8b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9" name="Google Shape;159;g3439503b8b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endParaRPr>
          </a:p>
        </p:txBody>
      </p:sp>
      <p:sp>
        <p:nvSpPr>
          <p:cNvPr id="160" name="Google Shape;160;g3439503b8b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f744d23e6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g2f744d23e6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Alternate option: write on the board or chart paper the highest high number, the lowest low number, and best guesses with student names. See if students want to share a reason for their prediction of the best guess. </a:t>
            </a:r>
            <a:endParaRPr sz="1200">
              <a:solidFill>
                <a:schemeClr val="dk1"/>
              </a:solidFill>
            </a:endParaRPr>
          </a:p>
        </p:txBody>
      </p:sp>
      <p:sp>
        <p:nvSpPr>
          <p:cNvPr id="170" name="Google Shape;170;g2f744d23e6_0_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f7a1bf537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0" name="Google Shape;180;g2f7a1bf537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Remind students quantities are things that can be counted or measured. </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Ask yourself, “What are the quantities in the situation? Which ones am I interested in? Why?” OR</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“What are the important relationships in the situation? Why are they important?”</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Provide information about what quantities are (Ask yourself, “What can I count or measure in this situation?”; students can state, “The number of … “ or “the amount of ….”). </a:t>
            </a:r>
            <a:endParaRPr sz="1200">
              <a:solidFill>
                <a:schemeClr val="dk1"/>
              </a:solidFill>
            </a:endParaRPr>
          </a:p>
          <a:p>
            <a:pPr marL="0" lvl="0" indent="0" algn="l" rtl="0">
              <a:spcBef>
                <a:spcPts val="0"/>
              </a:spcBef>
              <a:spcAft>
                <a:spcPts val="0"/>
              </a:spcAft>
              <a:buClr>
                <a:schemeClr val="dk1"/>
              </a:buClr>
              <a:buFont typeface="Arial"/>
              <a:buNone/>
            </a:pPr>
            <a:endParaRPr sz="1200">
              <a:solidFill>
                <a:schemeClr val="dk1"/>
              </a:solidFill>
            </a:endParaRPr>
          </a:p>
        </p:txBody>
      </p:sp>
      <p:sp>
        <p:nvSpPr>
          <p:cNvPr id="181" name="Google Shape;181;g2f7a1bf537_0_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56" name="Google Shape;56;p14"/>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lstStyle>
            <a:lvl1pPr lvl="0" algn="ctr" rtl="0">
              <a:spcBef>
                <a:spcPts val="0"/>
              </a:spcBef>
              <a:spcAft>
                <a:spcPts val="0"/>
              </a:spcAft>
              <a:buClr>
                <a:schemeClr val="dk2"/>
              </a:buClr>
              <a:buSzPts val="3000"/>
              <a:buNone/>
              <a:defRPr>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
        <p:nvSpPr>
          <p:cNvPr id="57" name="Google Shape;57;p14"/>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0" name="Google Shape;60;p15"/>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1" name="Google Shape;61;p15"/>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4" name="Google Shape;64;p16"/>
          <p:cNvSpPr txBox="1">
            <a:spLocks noGrp="1"/>
          </p:cNvSpPr>
          <p:nvPr>
            <p:ph type="body" idx="1"/>
          </p:nvPr>
        </p:nvSpPr>
        <p:spPr>
          <a:xfrm>
            <a:off x="457200" y="1200150"/>
            <a:ext cx="3994500" cy="37257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5" name="Google Shape;65;p16"/>
          <p:cNvSpPr txBox="1">
            <a:spLocks noGrp="1"/>
          </p:cNvSpPr>
          <p:nvPr>
            <p:ph type="body" idx="2"/>
          </p:nvPr>
        </p:nvSpPr>
        <p:spPr>
          <a:xfrm>
            <a:off x="4692274" y="1200150"/>
            <a:ext cx="3994500" cy="37257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6" name="Google Shape;66;p16"/>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9" name="Google Shape;69;p17"/>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8"/>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lstStyle>
            <a:lvl1pPr marL="457200" lvl="0" indent="-228600" algn="ctr" rtl="0">
              <a:spcBef>
                <a:spcPts val="360"/>
              </a:spcBef>
              <a:spcAft>
                <a:spcPts val="0"/>
              </a:spcAft>
              <a:buSzPts val="1800"/>
              <a:buNone/>
              <a:defRPr sz="1800"/>
            </a:lvl1pPr>
          </a:lstStyle>
          <a:p>
            <a:endParaRPr/>
          </a:p>
        </p:txBody>
      </p:sp>
      <p:sp>
        <p:nvSpPr>
          <p:cNvPr id="72" name="Google Shape;72;p18"/>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19"/>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5"/>
        <p:cNvGrpSpPr/>
        <p:nvPr/>
      </p:nvGrpSpPr>
      <p:grpSpPr>
        <a:xfrm>
          <a:off x="0" y="0"/>
          <a:ext cx="0" cy="0"/>
          <a:chOff x="0" y="0"/>
          <a:chExt cx="0" cy="0"/>
        </a:xfrm>
      </p:grpSpPr>
      <p:sp>
        <p:nvSpPr>
          <p:cNvPr id="76" name="Google Shape;76;p2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chemeClr val="dk1"/>
              </a:buClr>
              <a:buSzPts val="3600"/>
              <a:buFont typeface="Calibri"/>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7" name="Google Shape;77;p20"/>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lvl="0" indent="-419100" algn="l" rtl="0">
              <a:spcBef>
                <a:spcPts val="640"/>
              </a:spcBef>
              <a:spcAft>
                <a:spcPts val="0"/>
              </a:spcAft>
              <a:buClr>
                <a:schemeClr val="dk1"/>
              </a:buClr>
              <a:buSzPts val="3000"/>
              <a:buFont typeface="Arial"/>
              <a:buChar char="•"/>
              <a:defRPr/>
            </a:lvl1pPr>
            <a:lvl2pPr marL="914400" lvl="1" indent="-381000" algn="l" rtl="0">
              <a:spcBef>
                <a:spcPts val="560"/>
              </a:spcBef>
              <a:spcAft>
                <a:spcPts val="0"/>
              </a:spcAft>
              <a:buClr>
                <a:schemeClr val="dk1"/>
              </a:buClr>
              <a:buSzPts val="2400"/>
              <a:buFont typeface="Arial"/>
              <a:buChar char="–"/>
              <a:defRPr/>
            </a:lvl2pPr>
            <a:lvl3pPr marL="1371600" lvl="2" indent="-381000" algn="l" rtl="0">
              <a:spcBef>
                <a:spcPts val="480"/>
              </a:spcBef>
              <a:spcAft>
                <a:spcPts val="0"/>
              </a:spcAft>
              <a:buClr>
                <a:schemeClr val="dk1"/>
              </a:buClr>
              <a:buSzPts val="2400"/>
              <a:buFont typeface="Arial"/>
              <a:buChar char="•"/>
              <a:defRPr/>
            </a:lvl3pPr>
            <a:lvl4pPr marL="1828800" lvl="3" indent="-342900" algn="l" rtl="0">
              <a:spcBef>
                <a:spcPts val="400"/>
              </a:spcBef>
              <a:spcAft>
                <a:spcPts val="0"/>
              </a:spcAft>
              <a:buClr>
                <a:schemeClr val="dk1"/>
              </a:buClr>
              <a:buSzPts val="1800"/>
              <a:buFont typeface="Arial"/>
              <a:buChar char="–"/>
              <a:defRPr/>
            </a:lvl4pPr>
            <a:lvl5pPr marL="2286000" lvl="4" indent="-342900" algn="l" rtl="0">
              <a:spcBef>
                <a:spcPts val="400"/>
              </a:spcBef>
              <a:spcAft>
                <a:spcPts val="0"/>
              </a:spcAft>
              <a:buClr>
                <a:schemeClr val="dk1"/>
              </a:buClr>
              <a:buSzPts val="1800"/>
              <a:buFont typeface="Arial"/>
              <a:buChar char="»"/>
              <a:defRPr/>
            </a:lvl5pPr>
            <a:lvl6pPr marL="2743200" lvl="5" indent="-342900" algn="l" rtl="0">
              <a:spcBef>
                <a:spcPts val="400"/>
              </a:spcBef>
              <a:spcAft>
                <a:spcPts val="0"/>
              </a:spcAft>
              <a:buClr>
                <a:schemeClr val="dk1"/>
              </a:buClr>
              <a:buSzPts val="1800"/>
              <a:buFont typeface="Arial"/>
              <a:buChar char="•"/>
              <a:defRPr/>
            </a:lvl6pPr>
            <a:lvl7pPr marL="3200400" lvl="6" indent="-342900" algn="l" rtl="0">
              <a:spcBef>
                <a:spcPts val="400"/>
              </a:spcBef>
              <a:spcAft>
                <a:spcPts val="0"/>
              </a:spcAft>
              <a:buClr>
                <a:schemeClr val="dk1"/>
              </a:buClr>
              <a:buSzPts val="1800"/>
              <a:buFont typeface="Arial"/>
              <a:buChar char="•"/>
              <a:defRPr/>
            </a:lvl7pPr>
            <a:lvl8pPr marL="3657600" lvl="7" indent="-342900" algn="l" rtl="0">
              <a:spcBef>
                <a:spcPts val="400"/>
              </a:spcBef>
              <a:spcAft>
                <a:spcPts val="0"/>
              </a:spcAft>
              <a:buClr>
                <a:schemeClr val="dk1"/>
              </a:buClr>
              <a:buSzPts val="1800"/>
              <a:buFont typeface="Arial"/>
              <a:buChar char="•"/>
              <a:defRPr/>
            </a:lvl8pPr>
            <a:lvl9pPr marL="4114800" lvl="8" indent="-342900" algn="l" rtl="0">
              <a:spcBef>
                <a:spcPts val="400"/>
              </a:spcBef>
              <a:spcAft>
                <a:spcPts val="0"/>
              </a:spcAft>
              <a:buClr>
                <a:schemeClr val="dk1"/>
              </a:buClr>
              <a:buSzPts val="1800"/>
              <a:buFont typeface="Arial"/>
              <a:buChar char="•"/>
              <a:defRPr/>
            </a:lvl9pPr>
          </a:lstStyle>
          <a:p>
            <a:endParaRPr/>
          </a:p>
        </p:txBody>
      </p:sp>
      <p:sp>
        <p:nvSpPr>
          <p:cNvPr id="78" name="Google Shape;78;p2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9" name="Google Shape;79;p2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80" name="Google Shape;80;p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2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3" name="Google Shape;83;p21"/>
          <p:cNvSpPr txBox="1">
            <a:spLocks noGrp="1"/>
          </p:cNvSpPr>
          <p:nvPr>
            <p:ph type="body" idx="1"/>
          </p:nvPr>
        </p:nvSpPr>
        <p:spPr>
          <a:xfrm>
            <a:off x="457200" y="1274240"/>
            <a:ext cx="4040100" cy="536700"/>
          </a:xfrm>
          <a:prstGeom prst="rect">
            <a:avLst/>
          </a:prstGeom>
          <a:noFill/>
          <a:ln>
            <a:noFill/>
          </a:ln>
        </p:spPr>
        <p:txBody>
          <a:bodyPr spcFirstLastPara="1" wrap="square" lIns="91425" tIns="91425" rIns="91425" bIns="91425" anchor="ctr" anchorCtr="0"/>
          <a:lstStyle>
            <a:lvl1pPr marL="457200" lvl="0" indent="-228600" rtl="0">
              <a:spcBef>
                <a:spcPts val="600"/>
              </a:spcBef>
              <a:spcAft>
                <a:spcPts val="0"/>
              </a:spcAft>
              <a:buClr>
                <a:schemeClr val="accent1"/>
              </a:buClr>
              <a:buSzPts val="3000"/>
              <a:buFont typeface="Calibri"/>
              <a:buNone/>
              <a:defRPr/>
            </a:lvl1pPr>
            <a:lvl2pPr marL="914400" lvl="1" indent="-228600" rtl="0">
              <a:spcBef>
                <a:spcPts val="480"/>
              </a:spcBef>
              <a:spcAft>
                <a:spcPts val="0"/>
              </a:spcAft>
              <a:buSzPts val="2400"/>
              <a:buFont typeface="Calibri"/>
              <a:buNone/>
              <a:defRPr/>
            </a:lvl2pPr>
            <a:lvl3pPr marL="1371600" lvl="2" indent="-228600" rtl="0">
              <a:spcBef>
                <a:spcPts val="480"/>
              </a:spcBef>
              <a:spcAft>
                <a:spcPts val="0"/>
              </a:spcAft>
              <a:buSzPts val="2400"/>
              <a:buFont typeface="Calibri"/>
              <a:buNone/>
              <a:defRPr/>
            </a:lvl3pPr>
            <a:lvl4pPr marL="1828800" lvl="3" indent="-228600" rtl="0">
              <a:spcBef>
                <a:spcPts val="360"/>
              </a:spcBef>
              <a:spcAft>
                <a:spcPts val="0"/>
              </a:spcAft>
              <a:buSzPts val="1800"/>
              <a:buFont typeface="Calibri"/>
              <a:buNone/>
              <a:defRPr/>
            </a:lvl4pPr>
            <a:lvl5pPr marL="2286000" lvl="4" indent="-228600" rtl="0">
              <a:spcBef>
                <a:spcPts val="360"/>
              </a:spcBef>
              <a:spcAft>
                <a:spcPts val="0"/>
              </a:spcAft>
              <a:buSzPts val="1800"/>
              <a:buFont typeface="Calibri"/>
              <a:buNone/>
              <a:defRPr/>
            </a:lvl5pPr>
            <a:lvl6pPr marL="2743200" lvl="5" indent="-228600" rtl="0">
              <a:spcBef>
                <a:spcPts val="360"/>
              </a:spcBef>
              <a:spcAft>
                <a:spcPts val="0"/>
              </a:spcAft>
              <a:buSzPts val="1800"/>
              <a:buFont typeface="Calibri"/>
              <a:buNone/>
              <a:defRPr/>
            </a:lvl6pPr>
            <a:lvl7pPr marL="3200400" lvl="6" indent="-228600" rtl="0">
              <a:spcBef>
                <a:spcPts val="360"/>
              </a:spcBef>
              <a:spcAft>
                <a:spcPts val="0"/>
              </a:spcAft>
              <a:buSzPts val="1800"/>
              <a:buFont typeface="Calibri"/>
              <a:buNone/>
              <a:defRPr/>
            </a:lvl7pPr>
            <a:lvl8pPr marL="3657600" lvl="7" indent="-228600" rtl="0">
              <a:spcBef>
                <a:spcPts val="360"/>
              </a:spcBef>
              <a:spcAft>
                <a:spcPts val="0"/>
              </a:spcAft>
              <a:buSzPts val="1800"/>
              <a:buFont typeface="Calibri"/>
              <a:buNone/>
              <a:defRPr/>
            </a:lvl8pPr>
            <a:lvl9pPr marL="4114800" lvl="8" indent="-228600" rtl="0">
              <a:spcBef>
                <a:spcPts val="360"/>
              </a:spcBef>
              <a:spcAft>
                <a:spcPts val="0"/>
              </a:spcAft>
              <a:buSzPts val="1800"/>
              <a:buFont typeface="Calibri"/>
              <a:buNone/>
              <a:defRPr/>
            </a:lvl9pPr>
          </a:lstStyle>
          <a:p>
            <a:endParaRPr/>
          </a:p>
        </p:txBody>
      </p:sp>
      <p:sp>
        <p:nvSpPr>
          <p:cNvPr id="84" name="Google Shape;84;p21"/>
          <p:cNvSpPr txBox="1">
            <a:spLocks noGrp="1"/>
          </p:cNvSpPr>
          <p:nvPr>
            <p:ph type="body" idx="2"/>
          </p:nvPr>
        </p:nvSpPr>
        <p:spPr>
          <a:xfrm>
            <a:off x="457200" y="1837134"/>
            <a:ext cx="4040100" cy="29634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85" name="Google Shape;85;p21"/>
          <p:cNvSpPr txBox="1">
            <a:spLocks noGrp="1"/>
          </p:cNvSpPr>
          <p:nvPr>
            <p:ph type="body" idx="3"/>
          </p:nvPr>
        </p:nvSpPr>
        <p:spPr>
          <a:xfrm>
            <a:off x="4645025" y="1274240"/>
            <a:ext cx="4041900" cy="536700"/>
          </a:xfrm>
          <a:prstGeom prst="rect">
            <a:avLst/>
          </a:prstGeom>
          <a:noFill/>
          <a:ln>
            <a:noFill/>
          </a:ln>
        </p:spPr>
        <p:txBody>
          <a:bodyPr spcFirstLastPara="1" wrap="square" lIns="91425" tIns="91425" rIns="91425" bIns="91425" anchor="ctr" anchorCtr="0"/>
          <a:lstStyle>
            <a:lvl1pPr marL="457200" lvl="0" indent="-228600" rtl="0">
              <a:spcBef>
                <a:spcPts val="600"/>
              </a:spcBef>
              <a:spcAft>
                <a:spcPts val="0"/>
              </a:spcAft>
              <a:buClr>
                <a:schemeClr val="accent1"/>
              </a:buClr>
              <a:buSzPts val="3000"/>
              <a:buFont typeface="Calibri"/>
              <a:buNone/>
              <a:defRPr/>
            </a:lvl1pPr>
            <a:lvl2pPr marL="914400" lvl="1" indent="-228600" rtl="0">
              <a:spcBef>
                <a:spcPts val="480"/>
              </a:spcBef>
              <a:spcAft>
                <a:spcPts val="0"/>
              </a:spcAft>
              <a:buSzPts val="2400"/>
              <a:buFont typeface="Calibri"/>
              <a:buNone/>
              <a:defRPr/>
            </a:lvl2pPr>
            <a:lvl3pPr marL="1371600" lvl="2" indent="-228600" rtl="0">
              <a:spcBef>
                <a:spcPts val="480"/>
              </a:spcBef>
              <a:spcAft>
                <a:spcPts val="0"/>
              </a:spcAft>
              <a:buSzPts val="2400"/>
              <a:buFont typeface="Calibri"/>
              <a:buNone/>
              <a:defRPr/>
            </a:lvl3pPr>
            <a:lvl4pPr marL="1828800" lvl="3" indent="-228600" rtl="0">
              <a:spcBef>
                <a:spcPts val="360"/>
              </a:spcBef>
              <a:spcAft>
                <a:spcPts val="0"/>
              </a:spcAft>
              <a:buSzPts val="1800"/>
              <a:buFont typeface="Calibri"/>
              <a:buNone/>
              <a:defRPr/>
            </a:lvl4pPr>
            <a:lvl5pPr marL="2286000" lvl="4" indent="-228600" rtl="0">
              <a:spcBef>
                <a:spcPts val="360"/>
              </a:spcBef>
              <a:spcAft>
                <a:spcPts val="0"/>
              </a:spcAft>
              <a:buSzPts val="1800"/>
              <a:buFont typeface="Calibri"/>
              <a:buNone/>
              <a:defRPr/>
            </a:lvl5pPr>
            <a:lvl6pPr marL="2743200" lvl="5" indent="-228600" rtl="0">
              <a:spcBef>
                <a:spcPts val="360"/>
              </a:spcBef>
              <a:spcAft>
                <a:spcPts val="0"/>
              </a:spcAft>
              <a:buSzPts val="1800"/>
              <a:buFont typeface="Calibri"/>
              <a:buNone/>
              <a:defRPr/>
            </a:lvl6pPr>
            <a:lvl7pPr marL="3200400" lvl="6" indent="-228600" rtl="0">
              <a:spcBef>
                <a:spcPts val="360"/>
              </a:spcBef>
              <a:spcAft>
                <a:spcPts val="0"/>
              </a:spcAft>
              <a:buSzPts val="1800"/>
              <a:buFont typeface="Calibri"/>
              <a:buNone/>
              <a:defRPr/>
            </a:lvl7pPr>
            <a:lvl8pPr marL="3657600" lvl="7" indent="-228600" rtl="0">
              <a:spcBef>
                <a:spcPts val="360"/>
              </a:spcBef>
              <a:spcAft>
                <a:spcPts val="0"/>
              </a:spcAft>
              <a:buSzPts val="1800"/>
              <a:buFont typeface="Calibri"/>
              <a:buNone/>
              <a:defRPr/>
            </a:lvl8pPr>
            <a:lvl9pPr marL="4114800" lvl="8" indent="-228600" rtl="0">
              <a:spcBef>
                <a:spcPts val="360"/>
              </a:spcBef>
              <a:spcAft>
                <a:spcPts val="0"/>
              </a:spcAft>
              <a:buSzPts val="1800"/>
              <a:buFont typeface="Calibri"/>
              <a:buNone/>
              <a:defRPr/>
            </a:lvl9pPr>
          </a:lstStyle>
          <a:p>
            <a:endParaRPr/>
          </a:p>
        </p:txBody>
      </p:sp>
      <p:sp>
        <p:nvSpPr>
          <p:cNvPr id="86" name="Google Shape;86;p21"/>
          <p:cNvSpPr txBox="1">
            <a:spLocks noGrp="1"/>
          </p:cNvSpPr>
          <p:nvPr>
            <p:ph type="body" idx="4"/>
          </p:nvPr>
        </p:nvSpPr>
        <p:spPr>
          <a:xfrm>
            <a:off x="4645025" y="1837134"/>
            <a:ext cx="4041900" cy="29634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87" name="Google Shape;87;p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lstStyle>
            <a:lvl1pPr lvl="0" rtl="0">
              <a:spcBef>
                <a:spcPts val="0"/>
              </a:spcBef>
              <a:spcAft>
                <a:spcPts val="0"/>
              </a:spcAft>
              <a:buClr>
                <a:schemeClr val="dk1"/>
              </a:buClr>
              <a:buSzPts val="3600"/>
              <a:buNone/>
              <a:defRPr sz="3600" b="1">
                <a:solidFill>
                  <a:schemeClr val="dk1"/>
                </a:solidFill>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
        <p:nvSpPr>
          <p:cNvPr id="52" name="Google Shape;52;p13"/>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Clr>
                <a:schemeClr val="dk1"/>
              </a:buClr>
              <a:buSzPts val="3000"/>
              <a:buChar char="●"/>
              <a:defRPr sz="3000">
                <a:solidFill>
                  <a:schemeClr val="dk1"/>
                </a:solidFill>
              </a:defRPr>
            </a:lvl1pPr>
            <a:lvl2pPr marL="914400" lvl="1" indent="-381000" rtl="0">
              <a:spcBef>
                <a:spcPts val="0"/>
              </a:spcBef>
              <a:spcAft>
                <a:spcPts val="0"/>
              </a:spcAft>
              <a:buClr>
                <a:schemeClr val="dk1"/>
              </a:buClr>
              <a:buSzPts val="2400"/>
              <a:buChar char="○"/>
              <a:defRPr sz="2400">
                <a:solidFill>
                  <a:schemeClr val="dk1"/>
                </a:solidFill>
              </a:defRPr>
            </a:lvl2pPr>
            <a:lvl3pPr marL="1371600" lvl="2" indent="-381000" rtl="0">
              <a:spcBef>
                <a:spcPts val="0"/>
              </a:spcBef>
              <a:spcAft>
                <a:spcPts val="0"/>
              </a:spcAft>
              <a:buClr>
                <a:schemeClr val="dk1"/>
              </a:buClr>
              <a:buSzPts val="2400"/>
              <a:buChar char="■"/>
              <a:defRPr sz="2400">
                <a:solidFill>
                  <a:schemeClr val="dk1"/>
                </a:solidFill>
              </a:defRPr>
            </a:lvl3pPr>
            <a:lvl4pPr marL="1828800" lvl="3" indent="-342900" rtl="0">
              <a:spcBef>
                <a:spcPts val="0"/>
              </a:spcBef>
              <a:spcAft>
                <a:spcPts val="0"/>
              </a:spcAft>
              <a:buClr>
                <a:schemeClr val="dk1"/>
              </a:buClr>
              <a:buSzPts val="1800"/>
              <a:buChar char="●"/>
              <a:defRPr sz="1800">
                <a:solidFill>
                  <a:schemeClr val="dk1"/>
                </a:solidFill>
              </a:defRPr>
            </a:lvl4pPr>
            <a:lvl5pPr marL="2286000" lvl="4" indent="-342900" rtl="0">
              <a:spcBef>
                <a:spcPts val="0"/>
              </a:spcBef>
              <a:spcAft>
                <a:spcPts val="0"/>
              </a:spcAft>
              <a:buClr>
                <a:schemeClr val="dk1"/>
              </a:buClr>
              <a:buSzPts val="1800"/>
              <a:buChar char="○"/>
              <a:defRPr sz="1800">
                <a:solidFill>
                  <a:schemeClr val="dk1"/>
                </a:solidFill>
              </a:defRPr>
            </a:lvl5pPr>
            <a:lvl6pPr marL="2743200" lvl="5" indent="-342900" rtl="0">
              <a:spcBef>
                <a:spcPts val="0"/>
              </a:spcBef>
              <a:spcAft>
                <a:spcPts val="0"/>
              </a:spcAft>
              <a:buClr>
                <a:schemeClr val="dk1"/>
              </a:buClr>
              <a:buSzPts val="1800"/>
              <a:buChar char="■"/>
              <a:defRPr sz="1800">
                <a:solidFill>
                  <a:schemeClr val="dk1"/>
                </a:solidFill>
              </a:defRPr>
            </a:lvl6pPr>
            <a:lvl7pPr marL="3200400" lvl="6" indent="-342900" rtl="0">
              <a:spcBef>
                <a:spcPts val="0"/>
              </a:spcBef>
              <a:spcAft>
                <a:spcPts val="0"/>
              </a:spcAft>
              <a:buClr>
                <a:schemeClr val="dk1"/>
              </a:buClr>
              <a:buSzPts val="1800"/>
              <a:buChar char="●"/>
              <a:defRPr sz="1800">
                <a:solidFill>
                  <a:schemeClr val="dk1"/>
                </a:solidFill>
              </a:defRPr>
            </a:lvl7pPr>
            <a:lvl8pPr marL="3657600" lvl="7" indent="-342900" rtl="0">
              <a:spcBef>
                <a:spcPts val="0"/>
              </a:spcBef>
              <a:spcAft>
                <a:spcPts val="0"/>
              </a:spcAft>
              <a:buClr>
                <a:schemeClr val="dk1"/>
              </a:buClr>
              <a:buSzPts val="1800"/>
              <a:buChar char="○"/>
              <a:defRPr sz="1800">
                <a:solidFill>
                  <a:schemeClr val="dk1"/>
                </a:solidFill>
              </a:defRPr>
            </a:lvl8pPr>
            <a:lvl9pPr marL="4114800" lvl="8" indent="-342900" rtl="0">
              <a:spcBef>
                <a:spcPts val="0"/>
              </a:spcBef>
              <a:spcAft>
                <a:spcPts val="0"/>
              </a:spcAft>
              <a:buClr>
                <a:schemeClr val="dk1"/>
              </a:buClr>
              <a:buSzPts val="1800"/>
              <a:buChar char="■"/>
              <a:defRPr sz="1800">
                <a:solidFill>
                  <a:schemeClr val="dk1"/>
                </a:solidFill>
              </a:defRPr>
            </a:lvl9pPr>
          </a:lstStyle>
          <a:p>
            <a:endParaRPr/>
          </a:p>
        </p:txBody>
      </p:sp>
      <p:sp>
        <p:nvSpPr>
          <p:cNvPr id="53" name="Google Shape;53;p13"/>
          <p:cNvSpPr txBox="1">
            <a:spLocks noGrp="1"/>
          </p:cNvSpPr>
          <p:nvPr>
            <p:ph type="sldNum" idx="12"/>
          </p:nvPr>
        </p:nvSpPr>
        <p:spPr>
          <a:xfrm>
            <a:off x="8556791" y="4749851"/>
            <a:ext cx="548700" cy="393600"/>
          </a:xfrm>
          <a:prstGeom prst="rect">
            <a:avLst/>
          </a:prstGeom>
          <a:noFill/>
          <a:ln>
            <a:noFill/>
          </a:ln>
        </p:spPr>
        <p:txBody>
          <a:bodyPr spcFirstLastPara="1" wrap="square" lIns="91425" tIns="91425" rIns="91425" bIns="91425" anchor="ctr" anchorCtr="0">
            <a:noAutofit/>
          </a:bodyPr>
          <a:lstStyle>
            <a:lvl1pPr lvl="0" algn="r" rtl="0">
              <a:buNone/>
              <a:defRPr sz="1300">
                <a:solidFill>
                  <a:schemeClr val="dk1"/>
                </a:solidFill>
              </a:defRPr>
            </a:lvl1pPr>
            <a:lvl2pPr lvl="1" algn="r" rtl="0">
              <a:buNone/>
              <a:defRPr sz="1300">
                <a:solidFill>
                  <a:schemeClr val="dk1"/>
                </a:solidFill>
              </a:defRPr>
            </a:lvl2pPr>
            <a:lvl3pPr lvl="2" algn="r" rtl="0">
              <a:buNone/>
              <a:defRPr sz="1300">
                <a:solidFill>
                  <a:schemeClr val="dk1"/>
                </a:solidFill>
              </a:defRPr>
            </a:lvl3pPr>
            <a:lvl4pPr lvl="3" algn="r" rtl="0">
              <a:buNone/>
              <a:defRPr sz="1300">
                <a:solidFill>
                  <a:schemeClr val="dk1"/>
                </a:solidFill>
              </a:defRPr>
            </a:lvl4pPr>
            <a:lvl5pPr lvl="4" algn="r" rtl="0">
              <a:buNone/>
              <a:defRPr sz="1300">
                <a:solidFill>
                  <a:schemeClr val="dk1"/>
                </a:solidFill>
              </a:defRPr>
            </a:lvl5pPr>
            <a:lvl6pPr lvl="5" algn="r" rtl="0">
              <a:buNone/>
              <a:defRPr sz="1300">
                <a:solidFill>
                  <a:schemeClr val="dk1"/>
                </a:solidFill>
              </a:defRPr>
            </a:lvl6pPr>
            <a:lvl7pPr lvl="6" algn="r" rtl="0">
              <a:buNone/>
              <a:defRPr sz="1300">
                <a:solidFill>
                  <a:schemeClr val="dk1"/>
                </a:solidFill>
              </a:defRPr>
            </a:lvl7pPr>
            <a:lvl8pPr lvl="7" algn="r" rtl="0">
              <a:buNone/>
              <a:defRPr sz="1300">
                <a:solidFill>
                  <a:schemeClr val="dk1"/>
                </a:solidFill>
              </a:defRPr>
            </a:lvl8pPr>
            <a:lvl9pPr lvl="8" algn="r" rtl="0">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s://creativecommons.org/licenses/by-nc-sa/4.0/"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2.xml"/><Relationship Id="rId7" Type="http://schemas.openxmlformats.org/officeDocument/2006/relationships/image" Target="../media/image6.png"/><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notesSlide" Target="../notesSlides/notesSlide4.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92"/>
        <p:cNvGrpSpPr/>
        <p:nvPr/>
      </p:nvGrpSpPr>
      <p:grpSpPr>
        <a:xfrm>
          <a:off x="0" y="0"/>
          <a:ext cx="0" cy="0"/>
          <a:chOff x="0" y="0"/>
          <a:chExt cx="0" cy="0"/>
        </a:xfrm>
      </p:grpSpPr>
      <p:sp>
        <p:nvSpPr>
          <p:cNvPr id="93" name="Google Shape;93;p22"/>
          <p:cNvSpPr txBox="1">
            <a:spLocks noGrp="1"/>
          </p:cNvSpPr>
          <p:nvPr>
            <p:ph type="ctrTitle"/>
          </p:nvPr>
        </p:nvSpPr>
        <p:spPr>
          <a:xfrm>
            <a:off x="685800" y="318830"/>
            <a:ext cx="7772400" cy="1159800"/>
          </a:xfrm>
          <a:prstGeom prst="rect">
            <a:avLst/>
          </a:prstGeom>
          <a:solidFill>
            <a:srgbClr val="FFFFFF"/>
          </a:solidFill>
          <a:ln w="1143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742400"/>
              </a:buClr>
              <a:buFont typeface="Calibri"/>
              <a:buNone/>
            </a:pPr>
            <a:r>
              <a:rPr lang="en">
                <a:solidFill>
                  <a:srgbClr val="274E13"/>
                </a:solidFill>
              </a:rPr>
              <a:t>THREE ACTS</a:t>
            </a:r>
            <a:endParaRPr>
              <a:solidFill>
                <a:srgbClr val="274E13"/>
              </a:solidFill>
            </a:endParaRPr>
          </a:p>
        </p:txBody>
      </p:sp>
      <p:sp>
        <p:nvSpPr>
          <p:cNvPr id="94" name="Google Shape;94;p22"/>
          <p:cNvSpPr txBox="1">
            <a:spLocks noGrp="1"/>
          </p:cNvSpPr>
          <p:nvPr>
            <p:ph type="subTitle" idx="1"/>
          </p:nvPr>
        </p:nvSpPr>
        <p:spPr>
          <a:xfrm>
            <a:off x="1247000" y="1870700"/>
            <a:ext cx="6767100" cy="11103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FF5200"/>
              </a:buClr>
              <a:buFont typeface="Arial"/>
              <a:buNone/>
            </a:pPr>
            <a:r>
              <a:rPr lang="en" sz="2400" b="1" i="0" u="none" strike="noStrike" cap="none" dirty="0">
                <a:solidFill>
                  <a:srgbClr val="38761D"/>
                </a:solidFill>
                <a:latin typeface="Questrial"/>
                <a:ea typeface="Questrial"/>
                <a:cs typeface="Questrial"/>
                <a:sym typeface="Questrial"/>
              </a:rPr>
              <a:t>An Instructional Routine </a:t>
            </a:r>
            <a:endParaRPr sz="2400" b="1" dirty="0">
              <a:solidFill>
                <a:srgbClr val="38761D"/>
              </a:solidFill>
              <a:latin typeface="Questrial"/>
              <a:ea typeface="Questrial"/>
              <a:cs typeface="Questrial"/>
              <a:sym typeface="Questrial"/>
            </a:endParaRPr>
          </a:p>
          <a:p>
            <a:pPr marL="0" marR="0" lvl="0" indent="0" algn="ctr" rtl="0">
              <a:spcBef>
                <a:spcPts val="560"/>
              </a:spcBef>
              <a:spcAft>
                <a:spcPts val="0"/>
              </a:spcAft>
              <a:buClr>
                <a:srgbClr val="FF5200"/>
              </a:buClr>
              <a:buFont typeface="Arial"/>
              <a:buNone/>
            </a:pPr>
            <a:r>
              <a:rPr lang="en" sz="2400" b="1" i="0" u="none" strike="noStrike" cap="none" dirty="0">
                <a:solidFill>
                  <a:srgbClr val="38761D"/>
                </a:solidFill>
                <a:latin typeface="Questrial"/>
                <a:ea typeface="Questrial"/>
                <a:cs typeface="Questrial"/>
                <a:sym typeface="Questrial"/>
              </a:rPr>
              <a:t>Prompting </a:t>
            </a:r>
            <a:r>
              <a:rPr lang="en" sz="2400" b="1" dirty="0">
                <a:solidFill>
                  <a:srgbClr val="38761D"/>
                </a:solidFill>
                <a:latin typeface="Questrial"/>
                <a:ea typeface="Questrial"/>
                <a:cs typeface="Questrial"/>
                <a:sym typeface="Questrial"/>
              </a:rPr>
              <a:t>Mathematical Modeling</a:t>
            </a:r>
            <a:endParaRPr sz="2400" b="1" dirty="0">
              <a:solidFill>
                <a:srgbClr val="38761D"/>
              </a:solidFill>
              <a:latin typeface="Questrial"/>
              <a:ea typeface="Questrial"/>
              <a:cs typeface="Questrial"/>
              <a:sym typeface="Questrial"/>
            </a:endParaRPr>
          </a:p>
        </p:txBody>
      </p:sp>
      <p:pic>
        <p:nvPicPr>
          <p:cNvPr id="95" name="Google Shape;95;p22"/>
          <p:cNvPicPr preferRelativeResize="0"/>
          <p:nvPr/>
        </p:nvPicPr>
        <p:blipFill>
          <a:blip r:embed="rId3">
            <a:alphaModFix/>
          </a:blip>
          <a:stretch>
            <a:fillRect/>
          </a:stretch>
        </p:blipFill>
        <p:spPr>
          <a:xfrm>
            <a:off x="7902252" y="4662050"/>
            <a:ext cx="1123242" cy="306014"/>
          </a:xfrm>
          <a:prstGeom prst="rect">
            <a:avLst/>
          </a:prstGeom>
          <a:noFill/>
          <a:ln w="9525" cap="flat" cmpd="sng">
            <a:solidFill>
              <a:srgbClr val="000000"/>
            </a:solidFill>
            <a:prstDash val="solid"/>
            <a:round/>
            <a:headEnd type="none" w="sm" len="sm"/>
            <a:tailEnd type="none" w="sm" len="sm"/>
          </a:ln>
        </p:spPr>
      </p:pic>
      <p:sp>
        <p:nvSpPr>
          <p:cNvPr id="96" name="Google Shape;96;p22"/>
          <p:cNvSpPr/>
          <p:nvPr/>
        </p:nvSpPr>
        <p:spPr>
          <a:xfrm>
            <a:off x="3623000" y="3256275"/>
            <a:ext cx="1809300" cy="1658100"/>
          </a:xfrm>
          <a:prstGeom prst="roundRect">
            <a:avLst>
              <a:gd name="adj" fmla="val 8742"/>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Google Shape;97;p22"/>
          <p:cNvPicPr preferRelativeResize="0"/>
          <p:nvPr/>
        </p:nvPicPr>
        <p:blipFill>
          <a:blip r:embed="rId4">
            <a:alphaModFix/>
          </a:blip>
          <a:stretch>
            <a:fillRect/>
          </a:stretch>
        </p:blipFill>
        <p:spPr>
          <a:xfrm>
            <a:off x="3623007" y="3188756"/>
            <a:ext cx="1832224" cy="1832224"/>
          </a:xfrm>
          <a:prstGeom prst="rect">
            <a:avLst/>
          </a:prstGeom>
          <a:noFill/>
          <a:ln>
            <a:noFill/>
          </a:ln>
        </p:spPr>
      </p:pic>
      <p:pic>
        <p:nvPicPr>
          <p:cNvPr id="7" name="Picture 6">
            <a:hlinkClick r:id="rId5"/>
            <a:extLst>
              <a:ext uri="{FF2B5EF4-FFF2-40B4-BE49-F238E27FC236}">
                <a16:creationId xmlns:a16="http://schemas.microsoft.com/office/drawing/2014/main" id="{C0C90A8D-3317-BB45-B0F8-5FFC90068DDE}"/>
              </a:ext>
            </a:extLst>
          </p:cNvPr>
          <p:cNvPicPr/>
          <p:nvPr/>
        </p:nvPicPr>
        <p:blipFill>
          <a:blip r:embed="rId6"/>
          <a:stretch>
            <a:fillRect/>
          </a:stretch>
        </p:blipFill>
        <p:spPr>
          <a:xfrm>
            <a:off x="207751" y="4599066"/>
            <a:ext cx="1224501" cy="3153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94"/>
        <p:cNvGrpSpPr/>
        <p:nvPr/>
      </p:nvGrpSpPr>
      <p:grpSpPr>
        <a:xfrm>
          <a:off x="0" y="0"/>
          <a:ext cx="0" cy="0"/>
          <a:chOff x="0" y="0"/>
          <a:chExt cx="0" cy="0"/>
        </a:xfrm>
      </p:grpSpPr>
      <p:sp>
        <p:nvSpPr>
          <p:cNvPr id="195" name="Google Shape;195;p31"/>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196" name="Google Shape;196;p31"/>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97" name="Google Shape;197;p31"/>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5000">
                <a:solidFill>
                  <a:schemeClr val="lt1"/>
                </a:solidFill>
                <a:latin typeface="Boogaloo"/>
                <a:ea typeface="Boogaloo"/>
                <a:cs typeface="Boogaloo"/>
                <a:sym typeface="Boogaloo"/>
              </a:rPr>
              <a:t>Share</a:t>
            </a:r>
            <a:endParaRPr sz="5000">
              <a:solidFill>
                <a:srgbClr val="FFFFFF"/>
              </a:solidFill>
              <a:latin typeface="Boogaloo"/>
              <a:ea typeface="Boogaloo"/>
              <a:cs typeface="Boogaloo"/>
              <a:sym typeface="Boogaloo"/>
            </a:endParaRPr>
          </a:p>
        </p:txBody>
      </p:sp>
      <p:sp>
        <p:nvSpPr>
          <p:cNvPr id="198" name="Google Shape;198;p31"/>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Identify Quantities &amp; Relationships</a:t>
            </a:r>
            <a:endParaRPr sz="3800" b="1"/>
          </a:p>
        </p:txBody>
      </p:sp>
      <p:pic>
        <p:nvPicPr>
          <p:cNvPr id="199" name="Google Shape;199;p31"/>
          <p:cNvPicPr preferRelativeResize="0"/>
          <p:nvPr/>
        </p:nvPicPr>
        <p:blipFill>
          <a:blip r:embed="rId3">
            <a:alphaModFix/>
          </a:blip>
          <a:stretch>
            <a:fillRect/>
          </a:stretch>
        </p:blipFill>
        <p:spPr>
          <a:xfrm>
            <a:off x="302275" y="4317704"/>
            <a:ext cx="639975" cy="530700"/>
          </a:xfrm>
          <a:prstGeom prst="rect">
            <a:avLst/>
          </a:prstGeom>
          <a:noFill/>
          <a:ln>
            <a:noFill/>
          </a:ln>
        </p:spPr>
      </p:pic>
      <p:sp>
        <p:nvSpPr>
          <p:cNvPr id="200" name="Google Shape;200;p31"/>
          <p:cNvSpPr txBox="1"/>
          <p:nvPr/>
        </p:nvSpPr>
        <p:spPr>
          <a:xfrm>
            <a:off x="302275" y="1905000"/>
            <a:ext cx="84198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rPr>
              <a:t>What information would be useful to know? </a:t>
            </a:r>
            <a:endParaRPr sz="2400">
              <a:solidFill>
                <a:schemeClr val="dk1"/>
              </a:solidFill>
            </a:endParaRPr>
          </a:p>
          <a:p>
            <a:pPr marL="0" lvl="0" indent="0" algn="ctr" rtl="0">
              <a:spcBef>
                <a:spcPts val="0"/>
              </a:spcBef>
              <a:spcAft>
                <a:spcPts val="0"/>
              </a:spcAft>
              <a:buNone/>
            </a:pPr>
            <a:endParaRPr sz="2400">
              <a:solidFill>
                <a:schemeClr val="dk1"/>
              </a:solidFill>
            </a:endParaRPr>
          </a:p>
          <a:p>
            <a:pPr marL="0" lvl="0" indent="0" algn="ctr" rtl="0">
              <a:spcBef>
                <a:spcPts val="0"/>
              </a:spcBef>
              <a:spcAft>
                <a:spcPts val="0"/>
              </a:spcAft>
              <a:buNone/>
            </a:pPr>
            <a:r>
              <a:rPr lang="en" sz="2400">
                <a:solidFill>
                  <a:schemeClr val="dk1"/>
                </a:solidFill>
              </a:rPr>
              <a:t>How can this information be found?</a:t>
            </a:r>
            <a:endParaRPr>
              <a:solidFill>
                <a:schemeClr val="dk1"/>
              </a:solidFill>
            </a:endParaRPr>
          </a:p>
        </p:txBody>
      </p:sp>
      <p:pic>
        <p:nvPicPr>
          <p:cNvPr id="201" name="Google Shape;201;p31"/>
          <p:cNvPicPr preferRelativeResize="0"/>
          <p:nvPr/>
        </p:nvPicPr>
        <p:blipFill>
          <a:blip r:embed="rId4">
            <a:alphaModFix/>
          </a:blip>
          <a:stretch>
            <a:fillRect/>
          </a:stretch>
        </p:blipFill>
        <p:spPr>
          <a:xfrm>
            <a:off x="1017500" y="4323304"/>
            <a:ext cx="639975" cy="5250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06"/>
        <p:cNvGrpSpPr/>
        <p:nvPr/>
      </p:nvGrpSpPr>
      <p:grpSpPr>
        <a:xfrm>
          <a:off x="0" y="0"/>
          <a:ext cx="0" cy="0"/>
          <a:chOff x="0" y="0"/>
          <a:chExt cx="0" cy="0"/>
        </a:xfrm>
      </p:grpSpPr>
      <p:sp>
        <p:nvSpPr>
          <p:cNvPr id="207" name="Google Shape;207;p32"/>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REQUESTED INFORMATION</a:t>
            </a:r>
            <a:endParaRPr sz="3800" b="1"/>
          </a:p>
        </p:txBody>
      </p:sp>
      <p:pic>
        <p:nvPicPr>
          <p:cNvPr id="3" name="Picture 2">
            <a:extLst>
              <a:ext uri="{FF2B5EF4-FFF2-40B4-BE49-F238E27FC236}">
                <a16:creationId xmlns:a16="http://schemas.microsoft.com/office/drawing/2014/main" id="{728BEC77-88C8-3349-8ACD-8608A1667FEB}"/>
              </a:ext>
            </a:extLst>
          </p:cNvPr>
          <p:cNvPicPr>
            <a:picLocks noChangeAspect="1"/>
          </p:cNvPicPr>
          <p:nvPr/>
        </p:nvPicPr>
        <p:blipFill>
          <a:blip r:embed="rId3"/>
          <a:stretch>
            <a:fillRect/>
          </a:stretch>
        </p:blipFill>
        <p:spPr>
          <a:xfrm>
            <a:off x="1604074" y="1187288"/>
            <a:ext cx="5935851" cy="38301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22"/>
        <p:cNvGrpSpPr/>
        <p:nvPr/>
      </p:nvGrpSpPr>
      <p:grpSpPr>
        <a:xfrm>
          <a:off x="0" y="0"/>
          <a:ext cx="0" cy="0"/>
          <a:chOff x="0" y="0"/>
          <a:chExt cx="0" cy="0"/>
        </a:xfrm>
      </p:grpSpPr>
      <p:sp>
        <p:nvSpPr>
          <p:cNvPr id="223" name="Google Shape;223;p34"/>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224" name="Google Shape;224;p34"/>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25" name="Google Shape;225;p34"/>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Create Model</a:t>
            </a:r>
            <a:endParaRPr sz="5000">
              <a:solidFill>
                <a:srgbClr val="FFFFFF"/>
              </a:solidFill>
              <a:latin typeface="Boogaloo"/>
              <a:ea typeface="Boogaloo"/>
              <a:cs typeface="Boogaloo"/>
              <a:sym typeface="Boogaloo"/>
            </a:endParaRPr>
          </a:p>
        </p:txBody>
      </p:sp>
      <p:sp>
        <p:nvSpPr>
          <p:cNvPr id="226" name="Google Shape;226;p34"/>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2</a:t>
            </a:r>
            <a:endParaRPr sz="3800" b="1"/>
          </a:p>
        </p:txBody>
      </p:sp>
      <p:sp>
        <p:nvSpPr>
          <p:cNvPr id="227" name="Google Shape;227;p34"/>
          <p:cNvSpPr txBox="1"/>
          <p:nvPr/>
        </p:nvSpPr>
        <p:spPr>
          <a:xfrm>
            <a:off x="692425" y="1934397"/>
            <a:ext cx="7934100" cy="28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solidFill>
                  <a:schemeClr val="dk1"/>
                </a:solidFill>
              </a:rPr>
              <a:t>What representation will be helpful to describe the relationship(s) in your model and use it to solve the problem?</a:t>
            </a:r>
            <a:endParaRPr sz="2200" dirty="0">
              <a:solidFill>
                <a:schemeClr val="dk1"/>
              </a:solidFill>
            </a:endParaRPr>
          </a:p>
          <a:p>
            <a:pPr marL="0" lvl="0" indent="0" algn="l" rtl="0">
              <a:spcBef>
                <a:spcPts val="0"/>
              </a:spcBef>
              <a:spcAft>
                <a:spcPts val="0"/>
              </a:spcAft>
              <a:buNone/>
            </a:pPr>
            <a:endParaRPr sz="10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Algebraic</a:t>
            </a:r>
            <a:endParaRPr sz="2000" dirty="0">
              <a:solidFill>
                <a:schemeClr val="dk1"/>
              </a:solidFill>
            </a:endParaRPr>
          </a:p>
          <a:p>
            <a:pPr marL="0" lvl="0" indent="0" algn="l" rtl="0">
              <a:spcBef>
                <a:spcPts val="0"/>
              </a:spcBef>
              <a:spcAft>
                <a:spcPts val="0"/>
              </a:spcAft>
              <a:buNone/>
            </a:pPr>
            <a:endParaRPr sz="6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Geometric</a:t>
            </a:r>
            <a:endParaRPr sz="2000" dirty="0">
              <a:solidFill>
                <a:schemeClr val="dk1"/>
              </a:solidFill>
            </a:endParaRPr>
          </a:p>
          <a:p>
            <a:pPr marL="0" lvl="0" indent="0" algn="l" rtl="0">
              <a:spcBef>
                <a:spcPts val="0"/>
              </a:spcBef>
              <a:spcAft>
                <a:spcPts val="0"/>
              </a:spcAft>
              <a:buNone/>
            </a:pPr>
            <a:endParaRPr sz="6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Graphical</a:t>
            </a:r>
            <a:endParaRPr sz="2000" dirty="0">
              <a:solidFill>
                <a:schemeClr val="dk1"/>
              </a:solidFill>
            </a:endParaRPr>
          </a:p>
          <a:p>
            <a:pPr marL="0" lvl="0" indent="0" algn="l" rtl="0">
              <a:spcBef>
                <a:spcPts val="0"/>
              </a:spcBef>
              <a:spcAft>
                <a:spcPts val="0"/>
              </a:spcAft>
              <a:buNone/>
            </a:pPr>
            <a:endParaRPr sz="6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Statistical</a:t>
            </a:r>
            <a:endParaRPr sz="2000" dirty="0">
              <a:solidFill>
                <a:schemeClr val="dk1"/>
              </a:solidFill>
            </a:endParaRPr>
          </a:p>
          <a:p>
            <a:pPr marL="0" lvl="0" indent="0" algn="l" rtl="0">
              <a:spcBef>
                <a:spcPts val="0"/>
              </a:spcBef>
              <a:spcAft>
                <a:spcPts val="0"/>
              </a:spcAft>
              <a:buNone/>
            </a:pPr>
            <a:endParaRPr sz="6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Use a table</a:t>
            </a:r>
            <a:endParaRPr sz="2000" dirty="0">
              <a:solidFill>
                <a:schemeClr val="dk1"/>
              </a:solidFill>
            </a:endParaRPr>
          </a:p>
        </p:txBody>
      </p:sp>
      <p:pic>
        <p:nvPicPr>
          <p:cNvPr id="228" name="Google Shape;228;p34"/>
          <p:cNvPicPr preferRelativeResize="0"/>
          <p:nvPr/>
        </p:nvPicPr>
        <p:blipFill>
          <a:blip r:embed="rId3">
            <a:alphaModFix/>
          </a:blip>
          <a:stretch>
            <a:fillRect/>
          </a:stretch>
        </p:blipFill>
        <p:spPr>
          <a:xfrm>
            <a:off x="302275" y="4415325"/>
            <a:ext cx="498450" cy="429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33"/>
        <p:cNvGrpSpPr/>
        <p:nvPr/>
      </p:nvGrpSpPr>
      <p:grpSpPr>
        <a:xfrm>
          <a:off x="0" y="0"/>
          <a:ext cx="0" cy="0"/>
          <a:chOff x="0" y="0"/>
          <a:chExt cx="0" cy="0"/>
        </a:xfrm>
      </p:grpSpPr>
      <p:sp>
        <p:nvSpPr>
          <p:cNvPr id="234" name="Google Shape;234;p35"/>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235" name="Google Shape;235;p35"/>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36" name="Google Shape;236;p35"/>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Pair</a:t>
            </a:r>
            <a:endParaRPr sz="5000">
              <a:solidFill>
                <a:srgbClr val="FFFFFF"/>
              </a:solidFill>
              <a:latin typeface="Boogaloo"/>
              <a:ea typeface="Boogaloo"/>
              <a:cs typeface="Boogaloo"/>
              <a:sym typeface="Boogaloo"/>
            </a:endParaRPr>
          </a:p>
        </p:txBody>
      </p:sp>
      <p:sp>
        <p:nvSpPr>
          <p:cNvPr id="237" name="Google Shape;237;p35"/>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Create Model</a:t>
            </a:r>
            <a:endParaRPr sz="3800" b="1"/>
          </a:p>
        </p:txBody>
      </p:sp>
      <p:pic>
        <p:nvPicPr>
          <p:cNvPr id="238" name="Google Shape;238;p35"/>
          <p:cNvPicPr preferRelativeResize="0"/>
          <p:nvPr/>
        </p:nvPicPr>
        <p:blipFill>
          <a:blip r:embed="rId3">
            <a:alphaModFix/>
          </a:blip>
          <a:stretch>
            <a:fillRect/>
          </a:stretch>
        </p:blipFill>
        <p:spPr>
          <a:xfrm>
            <a:off x="302275" y="4317704"/>
            <a:ext cx="639975" cy="530700"/>
          </a:xfrm>
          <a:prstGeom prst="rect">
            <a:avLst/>
          </a:prstGeom>
          <a:noFill/>
          <a:ln>
            <a:noFill/>
          </a:ln>
        </p:spPr>
      </p:pic>
      <p:sp>
        <p:nvSpPr>
          <p:cNvPr id="239" name="Google Shape;239;p35"/>
          <p:cNvSpPr txBox="1"/>
          <p:nvPr/>
        </p:nvSpPr>
        <p:spPr>
          <a:xfrm>
            <a:off x="302275" y="1905000"/>
            <a:ext cx="84198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chemeClr val="dk1"/>
              </a:solidFill>
            </a:endParaRPr>
          </a:p>
          <a:p>
            <a:pPr marL="0" lvl="0" indent="0" algn="ctr" rtl="0">
              <a:spcBef>
                <a:spcPts val="0"/>
              </a:spcBef>
              <a:spcAft>
                <a:spcPts val="0"/>
              </a:spcAft>
              <a:buNone/>
            </a:pPr>
            <a:endParaRPr sz="2400">
              <a:solidFill>
                <a:schemeClr val="dk1"/>
              </a:solidFill>
            </a:endParaRPr>
          </a:p>
        </p:txBody>
      </p:sp>
      <p:sp>
        <p:nvSpPr>
          <p:cNvPr id="240" name="Google Shape;240;p35"/>
          <p:cNvSpPr/>
          <p:nvPr/>
        </p:nvSpPr>
        <p:spPr>
          <a:xfrm>
            <a:off x="2724325" y="2306675"/>
            <a:ext cx="2835600" cy="905400"/>
          </a:xfrm>
          <a:prstGeom prst="wedgeRoundRectCallout">
            <a:avLst>
              <a:gd name="adj1" fmla="val 20186"/>
              <a:gd name="adj2" fmla="val -82243"/>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Quicksand"/>
                <a:ea typeface="Quicksand"/>
                <a:cs typeface="Quicksand"/>
                <a:sym typeface="Quicksand"/>
              </a:rPr>
              <a:t>Using...helps represent the relationship….</a:t>
            </a:r>
            <a:endParaRPr sz="1800" b="1">
              <a:latin typeface="Quicksand"/>
              <a:ea typeface="Quicksand"/>
              <a:cs typeface="Quicksand"/>
              <a:sym typeface="Quicksand"/>
            </a:endParaRPr>
          </a:p>
        </p:txBody>
      </p:sp>
      <p:sp>
        <p:nvSpPr>
          <p:cNvPr id="241" name="Google Shape;241;p35"/>
          <p:cNvSpPr/>
          <p:nvPr/>
        </p:nvSpPr>
        <p:spPr>
          <a:xfrm>
            <a:off x="1758475" y="3611650"/>
            <a:ext cx="2100600" cy="905400"/>
          </a:xfrm>
          <a:prstGeom prst="wedgeRoundRectCallout">
            <a:avLst>
              <a:gd name="adj1" fmla="val -50909"/>
              <a:gd name="adj2" fmla="val 79446"/>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Quicksand"/>
                <a:ea typeface="Quicksand"/>
                <a:cs typeface="Quicksand"/>
                <a:sym typeface="Quicksand"/>
              </a:rPr>
              <a:t>My result makes sense because….</a:t>
            </a:r>
            <a:endParaRPr sz="1800" b="1">
              <a:latin typeface="Quicksand"/>
              <a:ea typeface="Quicksand"/>
              <a:cs typeface="Quicksand"/>
              <a:sym typeface="Quicksand"/>
            </a:endParaRPr>
          </a:p>
        </p:txBody>
      </p:sp>
      <p:sp>
        <p:nvSpPr>
          <p:cNvPr id="242" name="Google Shape;242;p35"/>
          <p:cNvSpPr/>
          <p:nvPr/>
        </p:nvSpPr>
        <p:spPr>
          <a:xfrm>
            <a:off x="4805801" y="3611650"/>
            <a:ext cx="1894800" cy="905400"/>
          </a:xfrm>
          <a:prstGeom prst="wedgeRoundRectCallout">
            <a:avLst>
              <a:gd name="adj1" fmla="val 50972"/>
              <a:gd name="adj2" fmla="val 75693"/>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1800" b="1">
                <a:latin typeface="Quicksand"/>
                <a:ea typeface="Quicksand"/>
                <a:cs typeface="Quicksand"/>
                <a:sym typeface="Quicksand"/>
              </a:rPr>
              <a:t>I assumed….</a:t>
            </a:r>
            <a:endParaRPr sz="1800" b="1">
              <a:latin typeface="Quicksand"/>
              <a:ea typeface="Quicksand"/>
              <a:cs typeface="Quicksand"/>
              <a:sym typeface="Quicksand"/>
            </a:endParaRPr>
          </a:p>
        </p:txBody>
      </p:sp>
      <p:sp>
        <p:nvSpPr>
          <p:cNvPr id="243" name="Google Shape;243;p35"/>
          <p:cNvSpPr/>
          <p:nvPr/>
        </p:nvSpPr>
        <p:spPr>
          <a:xfrm>
            <a:off x="484850" y="2306675"/>
            <a:ext cx="1844100" cy="905400"/>
          </a:xfrm>
          <a:prstGeom prst="wedgeRoundRectCallout">
            <a:avLst>
              <a:gd name="adj1" fmla="val -36715"/>
              <a:gd name="adj2" fmla="val -78374"/>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Quicksand"/>
                <a:ea typeface="Quicksand"/>
                <a:cs typeface="Quicksand"/>
                <a:sym typeface="Quicksand"/>
              </a:rPr>
              <a:t>I used…to represent… </a:t>
            </a:r>
            <a:endParaRPr sz="1800" b="1">
              <a:latin typeface="Quicksand"/>
              <a:ea typeface="Quicksand"/>
              <a:cs typeface="Quicksand"/>
              <a:sym typeface="Quicksand"/>
            </a:endParaRPr>
          </a:p>
        </p:txBody>
      </p:sp>
      <p:sp>
        <p:nvSpPr>
          <p:cNvPr id="244" name="Google Shape;244;p35"/>
          <p:cNvSpPr/>
          <p:nvPr/>
        </p:nvSpPr>
        <p:spPr>
          <a:xfrm>
            <a:off x="5842400" y="2306675"/>
            <a:ext cx="2694300" cy="905400"/>
          </a:xfrm>
          <a:prstGeom prst="wedgeRoundRectCallout">
            <a:avLst>
              <a:gd name="adj1" fmla="val 39373"/>
              <a:gd name="adj2" fmla="val -80409"/>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Quicksand"/>
                <a:ea typeface="Quicksand"/>
                <a:cs typeface="Quicksand"/>
                <a:sym typeface="Quicksand"/>
              </a:rPr>
              <a:t>I connected...to the mathematics of….</a:t>
            </a:r>
            <a:endParaRPr sz="1800" b="1">
              <a:latin typeface="Quicksand"/>
              <a:ea typeface="Quicksand"/>
              <a:cs typeface="Quicksand"/>
              <a:sym typeface="Quicksan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49"/>
        <p:cNvGrpSpPr/>
        <p:nvPr/>
      </p:nvGrpSpPr>
      <p:grpSpPr>
        <a:xfrm>
          <a:off x="0" y="0"/>
          <a:ext cx="0" cy="0"/>
          <a:chOff x="0" y="0"/>
          <a:chExt cx="0" cy="0"/>
        </a:xfrm>
      </p:grpSpPr>
      <p:sp>
        <p:nvSpPr>
          <p:cNvPr id="250" name="Google Shape;250;p36"/>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251" name="Google Shape;251;p36"/>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52" name="Google Shape;252;p36"/>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Share &amp; Study Models</a:t>
            </a:r>
            <a:endParaRPr sz="5000">
              <a:solidFill>
                <a:srgbClr val="FFFFFF"/>
              </a:solidFill>
              <a:latin typeface="Boogaloo"/>
              <a:ea typeface="Boogaloo"/>
              <a:cs typeface="Boogaloo"/>
              <a:sym typeface="Boogaloo"/>
            </a:endParaRPr>
          </a:p>
        </p:txBody>
      </p:sp>
      <p:sp>
        <p:nvSpPr>
          <p:cNvPr id="253" name="Google Shape;253;p36"/>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Interpret Model</a:t>
            </a:r>
            <a:endParaRPr sz="3800" b="1"/>
          </a:p>
        </p:txBody>
      </p:sp>
      <p:sp>
        <p:nvSpPr>
          <p:cNvPr id="254" name="Google Shape;254;p36"/>
          <p:cNvSpPr txBox="1"/>
          <p:nvPr/>
        </p:nvSpPr>
        <p:spPr>
          <a:xfrm>
            <a:off x="302275" y="1905000"/>
            <a:ext cx="8419800" cy="2824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chemeClr val="dk1"/>
              </a:solidFill>
            </a:endParaRPr>
          </a:p>
          <a:p>
            <a:pPr marL="0" lvl="0" indent="0" algn="ctr" rtl="0">
              <a:spcBef>
                <a:spcPts val="0"/>
              </a:spcBef>
              <a:spcAft>
                <a:spcPts val="0"/>
              </a:spcAft>
              <a:buNone/>
            </a:pPr>
            <a:endParaRPr>
              <a:solidFill>
                <a:schemeClr val="dk1"/>
              </a:solidFill>
            </a:endParaRPr>
          </a:p>
        </p:txBody>
      </p:sp>
      <p:pic>
        <p:nvPicPr>
          <p:cNvPr id="255" name="Google Shape;255;p36"/>
          <p:cNvPicPr preferRelativeResize="0"/>
          <p:nvPr/>
        </p:nvPicPr>
        <p:blipFill>
          <a:blip r:embed="rId3">
            <a:alphaModFix/>
          </a:blip>
          <a:stretch>
            <a:fillRect/>
          </a:stretch>
        </p:blipFill>
        <p:spPr>
          <a:xfrm>
            <a:off x="7510575" y="3678022"/>
            <a:ext cx="1251775" cy="1140300"/>
          </a:xfrm>
          <a:prstGeom prst="rect">
            <a:avLst/>
          </a:prstGeom>
          <a:noFill/>
          <a:ln>
            <a:noFill/>
          </a:ln>
        </p:spPr>
      </p:pic>
      <p:sp>
        <p:nvSpPr>
          <p:cNvPr id="256" name="Google Shape;256;p36"/>
          <p:cNvSpPr/>
          <p:nvPr/>
        </p:nvSpPr>
        <p:spPr>
          <a:xfrm>
            <a:off x="754425" y="3448960"/>
            <a:ext cx="6368100" cy="1313700"/>
          </a:xfrm>
          <a:prstGeom prst="wedgeRoundRectCallout">
            <a:avLst>
              <a:gd name="adj1" fmla="val 55147"/>
              <a:gd name="adj2" fmla="val -5215"/>
              <a:gd name="adj3" fmla="val 0"/>
            </a:avLst>
          </a:prstGeom>
          <a:noFill/>
          <a:ln w="76200" cap="flat" cmpd="sng">
            <a:solidFill>
              <a:srgbClr val="0067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200" b="1">
                <a:latin typeface="Quicksand"/>
                <a:ea typeface="Quicksand"/>
                <a:cs typeface="Quicksand"/>
                <a:sym typeface="Quicksand"/>
              </a:rPr>
              <a:t>“They paid attention to....in the context and connected it to….”</a:t>
            </a:r>
            <a:endParaRPr sz="2200" b="1">
              <a:latin typeface="Quicksand"/>
              <a:ea typeface="Quicksand"/>
              <a:cs typeface="Quicksand"/>
              <a:sym typeface="Quicksand"/>
            </a:endParaRPr>
          </a:p>
          <a:p>
            <a:pPr marL="0" lvl="0" indent="0" algn="l" rtl="0">
              <a:spcBef>
                <a:spcPts val="0"/>
              </a:spcBef>
              <a:spcAft>
                <a:spcPts val="0"/>
              </a:spcAft>
              <a:buNone/>
            </a:pPr>
            <a:endParaRPr b="1">
              <a:latin typeface="Quicksand"/>
              <a:ea typeface="Quicksand"/>
              <a:cs typeface="Quicksand"/>
              <a:sym typeface="Quicksand"/>
            </a:endParaRPr>
          </a:p>
          <a:p>
            <a:pPr marL="0" lvl="0" indent="0" algn="l" rtl="0">
              <a:spcBef>
                <a:spcPts val="0"/>
              </a:spcBef>
              <a:spcAft>
                <a:spcPts val="0"/>
              </a:spcAft>
              <a:buNone/>
            </a:pPr>
            <a:r>
              <a:rPr lang="en" sz="2200" b="1">
                <a:latin typeface="Quicksand"/>
                <a:ea typeface="Quicksand"/>
                <a:cs typeface="Quicksand"/>
                <a:sym typeface="Quicksand"/>
              </a:rPr>
              <a:t>“Their model assumes...”</a:t>
            </a:r>
            <a:endParaRPr sz="2200" b="1">
              <a:latin typeface="Quicksand"/>
              <a:ea typeface="Quicksand"/>
              <a:cs typeface="Quicksand"/>
              <a:sym typeface="Quicksand"/>
            </a:endParaRPr>
          </a:p>
        </p:txBody>
      </p:sp>
      <p:pic>
        <p:nvPicPr>
          <p:cNvPr id="257" name="Google Shape;257;p36"/>
          <p:cNvPicPr preferRelativeResize="0"/>
          <p:nvPr/>
        </p:nvPicPr>
        <p:blipFill>
          <a:blip r:embed="rId4">
            <a:alphaModFix/>
          </a:blip>
          <a:stretch>
            <a:fillRect/>
          </a:stretch>
        </p:blipFill>
        <p:spPr>
          <a:xfrm>
            <a:off x="329246" y="2026327"/>
            <a:ext cx="1151600" cy="1033000"/>
          </a:xfrm>
          <a:prstGeom prst="rect">
            <a:avLst/>
          </a:prstGeom>
          <a:noFill/>
          <a:ln>
            <a:noFill/>
          </a:ln>
        </p:spPr>
      </p:pic>
      <p:sp>
        <p:nvSpPr>
          <p:cNvPr id="258" name="Google Shape;258;p36"/>
          <p:cNvSpPr/>
          <p:nvPr/>
        </p:nvSpPr>
        <p:spPr>
          <a:xfrm>
            <a:off x="1834350" y="2095519"/>
            <a:ext cx="5796900" cy="1089300"/>
          </a:xfrm>
          <a:prstGeom prst="wedgeRoundRectCallout">
            <a:avLst>
              <a:gd name="adj1" fmla="val -55329"/>
              <a:gd name="adj2" fmla="val -33968"/>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200" b="1">
                <a:latin typeface="Quicksand"/>
                <a:ea typeface="Quicksand"/>
                <a:cs typeface="Quicksand"/>
                <a:sym typeface="Quicksand"/>
              </a:rPr>
              <a:t>“We estimated the value to be….”</a:t>
            </a:r>
            <a:endParaRPr sz="2200" b="1">
              <a:latin typeface="Quicksand"/>
              <a:ea typeface="Quicksand"/>
              <a:cs typeface="Quicksand"/>
              <a:sym typeface="Quicksand"/>
            </a:endParaRPr>
          </a:p>
          <a:p>
            <a:pPr marL="0" lvl="0" indent="0" algn="l" rtl="0">
              <a:spcBef>
                <a:spcPts val="0"/>
              </a:spcBef>
              <a:spcAft>
                <a:spcPts val="0"/>
              </a:spcAft>
              <a:buNone/>
            </a:pPr>
            <a:endParaRPr b="1">
              <a:latin typeface="Quicksand"/>
              <a:ea typeface="Quicksand"/>
              <a:cs typeface="Quicksand"/>
              <a:sym typeface="Quicksand"/>
            </a:endParaRPr>
          </a:p>
          <a:p>
            <a:pPr marL="0" lvl="0" indent="0" algn="l" rtl="0">
              <a:spcBef>
                <a:spcPts val="0"/>
              </a:spcBef>
              <a:spcAft>
                <a:spcPts val="0"/>
              </a:spcAft>
              <a:buNone/>
            </a:pPr>
            <a:r>
              <a:rPr lang="en" sz="2200" b="1">
                <a:latin typeface="Quicksand"/>
                <a:ea typeface="Quicksand"/>
                <a:cs typeface="Quicksand"/>
                <a:sym typeface="Quicksand"/>
              </a:rPr>
              <a:t>“We used … to model … because ....”</a:t>
            </a:r>
            <a:endParaRPr sz="2200" b="1">
              <a:latin typeface="Quicksand"/>
              <a:ea typeface="Quicksand"/>
              <a:cs typeface="Quicksand"/>
              <a:sym typeface="Quicksan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63"/>
        <p:cNvGrpSpPr/>
        <p:nvPr/>
      </p:nvGrpSpPr>
      <p:grpSpPr>
        <a:xfrm>
          <a:off x="0" y="0"/>
          <a:ext cx="0" cy="0"/>
          <a:chOff x="0" y="0"/>
          <a:chExt cx="0" cy="0"/>
        </a:xfrm>
      </p:grpSpPr>
      <p:sp>
        <p:nvSpPr>
          <p:cNvPr id="264" name="Google Shape;264;p37"/>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265" name="Google Shape;265;p37"/>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66" name="Google Shape;266;p37"/>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Pair</a:t>
            </a:r>
            <a:endParaRPr sz="5000">
              <a:solidFill>
                <a:srgbClr val="FFFFFF"/>
              </a:solidFill>
              <a:latin typeface="Boogaloo"/>
              <a:ea typeface="Boogaloo"/>
              <a:cs typeface="Boogaloo"/>
              <a:sym typeface="Boogaloo"/>
            </a:endParaRPr>
          </a:p>
        </p:txBody>
      </p:sp>
      <p:sp>
        <p:nvSpPr>
          <p:cNvPr id="267" name="Google Shape;267;p37"/>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Revise Model</a:t>
            </a:r>
            <a:endParaRPr sz="3800" b="1"/>
          </a:p>
        </p:txBody>
      </p:sp>
      <p:pic>
        <p:nvPicPr>
          <p:cNvPr id="268" name="Google Shape;268;p37"/>
          <p:cNvPicPr preferRelativeResize="0"/>
          <p:nvPr/>
        </p:nvPicPr>
        <p:blipFill>
          <a:blip r:embed="rId3">
            <a:alphaModFix/>
          </a:blip>
          <a:stretch>
            <a:fillRect/>
          </a:stretch>
        </p:blipFill>
        <p:spPr>
          <a:xfrm>
            <a:off x="302275" y="4317704"/>
            <a:ext cx="639975" cy="530700"/>
          </a:xfrm>
          <a:prstGeom prst="rect">
            <a:avLst/>
          </a:prstGeom>
          <a:noFill/>
          <a:ln>
            <a:noFill/>
          </a:ln>
        </p:spPr>
      </p:pic>
      <p:sp>
        <p:nvSpPr>
          <p:cNvPr id="269" name="Google Shape;269;p37"/>
          <p:cNvSpPr txBox="1"/>
          <p:nvPr/>
        </p:nvSpPr>
        <p:spPr>
          <a:xfrm>
            <a:off x="692425" y="1934397"/>
            <a:ext cx="7934100" cy="28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1"/>
                </a:solidFill>
              </a:rPr>
              <a:t>Make edits to (ANNOTATE) your </a:t>
            </a:r>
            <a:r>
              <a:rPr lang="en" sz="2200" i="1">
                <a:solidFill>
                  <a:schemeClr val="dk1"/>
                </a:solidFill>
              </a:rPr>
              <a:t>original model</a:t>
            </a:r>
            <a:r>
              <a:rPr lang="en" sz="2200">
                <a:solidFill>
                  <a:schemeClr val="dk1"/>
                </a:solidFill>
              </a:rPr>
              <a:t>. Use different colors. Make notes on the new assumptions or information that were included and how that changes the result.</a:t>
            </a:r>
            <a:endParaRPr sz="2200">
              <a:solidFill>
                <a:schemeClr val="dk1"/>
              </a:solidFill>
            </a:endParaRPr>
          </a:p>
          <a:p>
            <a:pPr marL="0" lvl="0" indent="0" algn="l" rtl="0">
              <a:spcBef>
                <a:spcPts val="0"/>
              </a:spcBef>
              <a:spcAft>
                <a:spcPts val="0"/>
              </a:spcAft>
              <a:buNone/>
            </a:pPr>
            <a:endParaRPr sz="2200">
              <a:solidFill>
                <a:schemeClr val="dk1"/>
              </a:solidFill>
            </a:endParaRPr>
          </a:p>
          <a:p>
            <a:pPr marL="0" lvl="0" indent="0" algn="l" rtl="0">
              <a:spcBef>
                <a:spcPts val="0"/>
              </a:spcBef>
              <a:spcAft>
                <a:spcPts val="0"/>
              </a:spcAft>
              <a:buNone/>
            </a:pPr>
            <a:r>
              <a:rPr lang="en" sz="2200">
                <a:solidFill>
                  <a:schemeClr val="dk1"/>
                </a:solidFill>
              </a:rPr>
              <a:t>Ask yourself:</a:t>
            </a:r>
            <a:endParaRPr sz="2200">
              <a:solidFill>
                <a:schemeClr val="dk1"/>
              </a:solidFill>
            </a:endParaRPr>
          </a:p>
          <a:p>
            <a:pPr marL="914400" lvl="0" indent="-368300" algn="l" rtl="0">
              <a:spcBef>
                <a:spcPts val="0"/>
              </a:spcBef>
              <a:spcAft>
                <a:spcPts val="0"/>
              </a:spcAft>
              <a:buClr>
                <a:schemeClr val="dk1"/>
              </a:buClr>
              <a:buSzPts val="2200"/>
              <a:buChar char="●"/>
            </a:pPr>
            <a:r>
              <a:rPr lang="en" sz="2200">
                <a:solidFill>
                  <a:schemeClr val="dk1"/>
                </a:solidFill>
              </a:rPr>
              <a:t>How does the new assumption change my model’s result? </a:t>
            </a:r>
            <a:endParaRPr sz="2200">
              <a:solidFill>
                <a:schemeClr val="dk1"/>
              </a:solidFill>
            </a:endParaRPr>
          </a:p>
          <a:p>
            <a:pPr marL="914400" lvl="0" indent="-368300" algn="l" rtl="0">
              <a:spcBef>
                <a:spcPts val="0"/>
              </a:spcBef>
              <a:spcAft>
                <a:spcPts val="0"/>
              </a:spcAft>
              <a:buClr>
                <a:schemeClr val="dk1"/>
              </a:buClr>
              <a:buSzPts val="2200"/>
              <a:buChar char="●"/>
            </a:pPr>
            <a:r>
              <a:rPr lang="en" sz="2200">
                <a:solidFill>
                  <a:schemeClr val="dk1"/>
                </a:solidFill>
              </a:rPr>
              <a:t>Are there any other assumptions I want to consider?</a:t>
            </a:r>
            <a:endParaRPr sz="2200">
              <a:solidFill>
                <a:schemeClr val="dk1"/>
              </a:solidFill>
            </a:endParaRPr>
          </a:p>
          <a:p>
            <a:pPr marL="457200" lvl="0" indent="0" algn="l" rtl="0">
              <a:spcBef>
                <a:spcPts val="0"/>
              </a:spcBef>
              <a:spcAft>
                <a:spcPts val="0"/>
              </a:spcAft>
              <a:buNone/>
            </a:pPr>
            <a:endParaRPr sz="20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74"/>
        <p:cNvGrpSpPr/>
        <p:nvPr/>
      </p:nvGrpSpPr>
      <p:grpSpPr>
        <a:xfrm>
          <a:off x="0" y="0"/>
          <a:ext cx="0" cy="0"/>
          <a:chOff x="0" y="0"/>
          <a:chExt cx="0" cy="0"/>
        </a:xfrm>
      </p:grpSpPr>
      <p:pic>
        <p:nvPicPr>
          <p:cNvPr id="2" name="Picture 1">
            <a:extLst>
              <a:ext uri="{FF2B5EF4-FFF2-40B4-BE49-F238E27FC236}">
                <a16:creationId xmlns:a16="http://schemas.microsoft.com/office/drawing/2014/main" id="{49E0C06E-CA67-C140-97BF-79AB5F7236FE}"/>
              </a:ext>
            </a:extLst>
          </p:cNvPr>
          <p:cNvPicPr>
            <a:picLocks noChangeAspect="1"/>
          </p:cNvPicPr>
          <p:nvPr/>
        </p:nvPicPr>
        <p:blipFill>
          <a:blip r:embed="rId3"/>
          <a:stretch>
            <a:fillRect/>
          </a:stretch>
        </p:blipFill>
        <p:spPr>
          <a:xfrm>
            <a:off x="1445761" y="1431297"/>
            <a:ext cx="6087504" cy="3307979"/>
          </a:xfrm>
          <a:prstGeom prst="rect">
            <a:avLst/>
          </a:prstGeom>
        </p:spPr>
      </p:pic>
      <p:pic>
        <p:nvPicPr>
          <p:cNvPr id="278" name="Google Shape;278;p38"/>
          <p:cNvPicPr preferRelativeResize="0"/>
          <p:nvPr/>
        </p:nvPicPr>
        <p:blipFill>
          <a:blip r:embed="rId4">
            <a:alphaModFix/>
          </a:blip>
          <a:stretch>
            <a:fillRect/>
          </a:stretch>
        </p:blipFill>
        <p:spPr>
          <a:xfrm>
            <a:off x="1291639" y="1098100"/>
            <a:ext cx="6406600" cy="3974375"/>
          </a:xfrm>
          <a:prstGeom prst="rect">
            <a:avLst/>
          </a:prstGeom>
          <a:noFill/>
          <a:ln>
            <a:noFill/>
          </a:ln>
        </p:spPr>
      </p:pic>
      <p:sp>
        <p:nvSpPr>
          <p:cNvPr id="275" name="Google Shape;275;p38"/>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3</a:t>
            </a:r>
            <a:endParaRPr sz="3800" b="1"/>
          </a:p>
        </p:txBody>
      </p:sp>
      <p:pic>
        <p:nvPicPr>
          <p:cNvPr id="276" name="Google Shape;276;p38"/>
          <p:cNvPicPr preferRelativeResize="0"/>
          <p:nvPr/>
        </p:nvPicPr>
        <p:blipFill>
          <a:blip r:embed="rId5">
            <a:alphaModFix/>
          </a:blip>
          <a:stretch>
            <a:fillRect/>
          </a:stretch>
        </p:blipFill>
        <p:spPr>
          <a:xfrm>
            <a:off x="385875" y="297738"/>
            <a:ext cx="655075" cy="649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1000"/>
                                        <p:tgtEl>
                                          <p:spTgt spid="278"/>
                                        </p:tgtEl>
                                        <p:attrNameLst>
                                          <p:attrName>ppt_y</p:attrName>
                                        </p:attrNameLst>
                                      </p:cBhvr>
                                      <p:tavLst>
                                        <p:tav tm="0">
                                          <p:val>
                                            <p:strVal val="#ppt_y"/>
                                          </p:val>
                                        </p:tav>
                                        <p:tav tm="100000">
                                          <p:val>
                                            <p:strVal val="#ppt_y-1"/>
                                          </p:val>
                                        </p:tav>
                                      </p:tavLst>
                                    </p:anim>
                                    <p:set>
                                      <p:cBhvr>
                                        <p:cTn id="7" dur="1" fill="hold">
                                          <p:stCondLst>
                                            <p:cond delay="1000"/>
                                          </p:stCondLst>
                                        </p:cTn>
                                        <p:tgtEl>
                                          <p:spTgt spid="2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83"/>
        <p:cNvGrpSpPr/>
        <p:nvPr/>
      </p:nvGrpSpPr>
      <p:grpSpPr>
        <a:xfrm>
          <a:off x="0" y="0"/>
          <a:ext cx="0" cy="0"/>
          <a:chOff x="0" y="0"/>
          <a:chExt cx="0" cy="0"/>
        </a:xfrm>
      </p:grpSpPr>
      <p:sp>
        <p:nvSpPr>
          <p:cNvPr id="284" name="Google Shape;284;p39"/>
          <p:cNvSpPr/>
          <p:nvPr/>
        </p:nvSpPr>
        <p:spPr>
          <a:xfrm>
            <a:off x="233750" y="1905150"/>
            <a:ext cx="8618100" cy="31023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600">
              <a:solidFill>
                <a:srgbClr val="202020"/>
              </a:solidFill>
            </a:endParaRPr>
          </a:p>
          <a:p>
            <a:pPr marL="0" lvl="0" indent="0" algn="l" rtl="0">
              <a:lnSpc>
                <a:spcPct val="115000"/>
              </a:lnSpc>
              <a:spcBef>
                <a:spcPts val="0"/>
              </a:spcBef>
              <a:spcAft>
                <a:spcPts val="0"/>
              </a:spcAft>
              <a:buNone/>
            </a:pPr>
            <a:r>
              <a:rPr lang="en" sz="2000">
                <a:solidFill>
                  <a:srgbClr val="202020"/>
                </a:solidFill>
              </a:rPr>
              <a:t>Compare your results to the revealed result. Review your model and work. </a:t>
            </a:r>
            <a:endParaRPr sz="2000">
              <a:solidFill>
                <a:srgbClr val="202020"/>
              </a:solidFill>
            </a:endParaRPr>
          </a:p>
          <a:p>
            <a:pPr marL="0" lvl="0" indent="0" algn="l" rtl="0">
              <a:lnSpc>
                <a:spcPct val="115000"/>
              </a:lnSpc>
              <a:spcBef>
                <a:spcPts val="0"/>
              </a:spcBef>
              <a:spcAft>
                <a:spcPts val="0"/>
              </a:spcAft>
              <a:buNone/>
            </a:pPr>
            <a:endParaRPr sz="1100">
              <a:solidFill>
                <a:srgbClr val="202020"/>
              </a:solidFill>
            </a:endParaRPr>
          </a:p>
          <a:p>
            <a:pPr marL="0" lvl="0" indent="0" algn="l" rtl="0">
              <a:lnSpc>
                <a:spcPct val="115000"/>
              </a:lnSpc>
              <a:spcBef>
                <a:spcPts val="0"/>
              </a:spcBef>
              <a:spcAft>
                <a:spcPts val="0"/>
              </a:spcAft>
              <a:buNone/>
            </a:pPr>
            <a:r>
              <a:rPr lang="en" sz="1600">
                <a:solidFill>
                  <a:srgbClr val="202020"/>
                </a:solidFill>
              </a:rPr>
              <a:t>What else do I want to revise or report?</a:t>
            </a:r>
            <a:endParaRPr sz="1600">
              <a:solidFill>
                <a:srgbClr val="202020"/>
              </a:solidFill>
            </a:endParaRPr>
          </a:p>
          <a:p>
            <a:pPr marL="504825" lvl="0" indent="-330200" algn="l" rtl="0">
              <a:lnSpc>
                <a:spcPct val="115000"/>
              </a:lnSpc>
              <a:spcBef>
                <a:spcPts val="0"/>
              </a:spcBef>
              <a:spcAft>
                <a:spcPts val="0"/>
              </a:spcAft>
              <a:buClr>
                <a:srgbClr val="202020"/>
              </a:buClr>
              <a:buSzPts val="1600"/>
              <a:buChar char="❏"/>
            </a:pPr>
            <a:r>
              <a:rPr lang="en" sz="1600">
                <a:solidFill>
                  <a:srgbClr val="202020"/>
                </a:solidFill>
              </a:rPr>
              <a:t>My solution is close to (or far from) the revealed </a:t>
            </a:r>
            <a:endParaRPr sz="1600">
              <a:solidFill>
                <a:srgbClr val="202020"/>
              </a:solidFill>
            </a:endParaRPr>
          </a:p>
          <a:p>
            <a:pPr marL="0" lvl="0" indent="457200" algn="l" rtl="0">
              <a:lnSpc>
                <a:spcPct val="115000"/>
              </a:lnSpc>
              <a:spcBef>
                <a:spcPts val="0"/>
              </a:spcBef>
              <a:spcAft>
                <a:spcPts val="0"/>
              </a:spcAft>
              <a:buNone/>
            </a:pPr>
            <a:r>
              <a:rPr lang="en" sz="1600">
                <a:solidFill>
                  <a:srgbClr val="202020"/>
                </a:solidFill>
              </a:rPr>
              <a:t> result because I considered (or did not consider)….</a:t>
            </a:r>
            <a:endParaRPr sz="1600">
              <a:solidFill>
                <a:srgbClr val="202020"/>
              </a:solidFill>
            </a:endParaRPr>
          </a:p>
          <a:p>
            <a:pPr marL="0" lvl="0" indent="0" algn="l" rtl="0">
              <a:lnSpc>
                <a:spcPct val="115000"/>
              </a:lnSpc>
              <a:spcBef>
                <a:spcPts val="0"/>
              </a:spcBef>
              <a:spcAft>
                <a:spcPts val="0"/>
              </a:spcAft>
              <a:buNone/>
            </a:pPr>
            <a:endParaRPr sz="1000">
              <a:solidFill>
                <a:srgbClr val="202020"/>
              </a:solidFill>
            </a:endParaRPr>
          </a:p>
          <a:p>
            <a:pPr marL="504825" lvl="0" indent="-330200" algn="l" rtl="0">
              <a:lnSpc>
                <a:spcPct val="115000"/>
              </a:lnSpc>
              <a:spcBef>
                <a:spcPts val="0"/>
              </a:spcBef>
              <a:spcAft>
                <a:spcPts val="0"/>
              </a:spcAft>
              <a:buClr>
                <a:srgbClr val="202020"/>
              </a:buClr>
              <a:buSzPts val="1600"/>
              <a:buChar char="❏"/>
            </a:pPr>
            <a:r>
              <a:rPr lang="en" sz="1600">
                <a:solidFill>
                  <a:srgbClr val="202020"/>
                </a:solidFill>
              </a:rPr>
              <a:t>My model can be (or was) improved by thinking </a:t>
            </a:r>
            <a:endParaRPr sz="1600">
              <a:solidFill>
                <a:srgbClr val="202020"/>
              </a:solidFill>
            </a:endParaRPr>
          </a:p>
          <a:p>
            <a:pPr marL="0" lvl="0" indent="457200" algn="l" rtl="0">
              <a:lnSpc>
                <a:spcPct val="115000"/>
              </a:lnSpc>
              <a:spcBef>
                <a:spcPts val="0"/>
              </a:spcBef>
              <a:spcAft>
                <a:spcPts val="0"/>
              </a:spcAft>
              <a:buNone/>
            </a:pPr>
            <a:r>
              <a:rPr lang="en" sz="1600">
                <a:solidFill>
                  <a:srgbClr val="202020"/>
                </a:solidFill>
              </a:rPr>
              <a:t> about...because….</a:t>
            </a:r>
            <a:endParaRPr sz="1600">
              <a:solidFill>
                <a:srgbClr val="202020"/>
              </a:solidFill>
            </a:endParaRPr>
          </a:p>
          <a:p>
            <a:pPr marL="0" lvl="0" indent="0" algn="l" rtl="0">
              <a:lnSpc>
                <a:spcPct val="115000"/>
              </a:lnSpc>
              <a:spcBef>
                <a:spcPts val="0"/>
              </a:spcBef>
              <a:spcAft>
                <a:spcPts val="0"/>
              </a:spcAft>
              <a:buNone/>
            </a:pPr>
            <a:endParaRPr sz="1000">
              <a:solidFill>
                <a:srgbClr val="202020"/>
              </a:solidFill>
            </a:endParaRPr>
          </a:p>
          <a:p>
            <a:pPr marL="504825" lvl="0" indent="-330200" algn="l" rtl="0">
              <a:lnSpc>
                <a:spcPct val="115000"/>
              </a:lnSpc>
              <a:spcBef>
                <a:spcPts val="0"/>
              </a:spcBef>
              <a:spcAft>
                <a:spcPts val="0"/>
              </a:spcAft>
              <a:buClr>
                <a:srgbClr val="202020"/>
              </a:buClr>
              <a:buSzPts val="1600"/>
              <a:buChar char="❏"/>
            </a:pPr>
            <a:r>
              <a:rPr lang="en" sz="1600">
                <a:solidFill>
                  <a:srgbClr val="202020"/>
                </a:solidFill>
              </a:rPr>
              <a:t>The assumptions that were made were (or were not) </a:t>
            </a:r>
            <a:endParaRPr sz="1600">
              <a:solidFill>
                <a:srgbClr val="202020"/>
              </a:solidFill>
            </a:endParaRPr>
          </a:p>
          <a:p>
            <a:pPr marL="0" lvl="0" indent="457200" algn="l" rtl="0">
              <a:lnSpc>
                <a:spcPct val="115000"/>
              </a:lnSpc>
              <a:spcBef>
                <a:spcPts val="0"/>
              </a:spcBef>
              <a:spcAft>
                <a:spcPts val="0"/>
              </a:spcAft>
              <a:buNone/>
            </a:pPr>
            <a:r>
              <a:rPr lang="en" sz="1600">
                <a:solidFill>
                  <a:srgbClr val="202020"/>
                </a:solidFill>
              </a:rPr>
              <a:t> useful because….</a:t>
            </a:r>
            <a:endParaRPr sz="1600"/>
          </a:p>
        </p:txBody>
      </p:sp>
      <p:sp>
        <p:nvSpPr>
          <p:cNvPr id="285" name="Google Shape;285;p39"/>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86" name="Google Shape;286;p39"/>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Revise &amp; Report</a:t>
            </a:r>
            <a:endParaRPr sz="5000">
              <a:solidFill>
                <a:srgbClr val="FFFFFF"/>
              </a:solidFill>
              <a:latin typeface="Boogaloo"/>
              <a:ea typeface="Boogaloo"/>
              <a:cs typeface="Boogaloo"/>
              <a:sym typeface="Boogaloo"/>
            </a:endParaRPr>
          </a:p>
        </p:txBody>
      </p:sp>
      <p:sp>
        <p:nvSpPr>
          <p:cNvPr id="287" name="Google Shape;287;p39"/>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3</a:t>
            </a:r>
            <a:endParaRPr sz="3800" b="1"/>
          </a:p>
        </p:txBody>
      </p:sp>
      <p:pic>
        <p:nvPicPr>
          <p:cNvPr id="288" name="Google Shape;288;p39"/>
          <p:cNvPicPr preferRelativeResize="0"/>
          <p:nvPr/>
        </p:nvPicPr>
        <p:blipFill>
          <a:blip r:embed="rId3">
            <a:alphaModFix/>
          </a:blip>
          <a:stretch>
            <a:fillRect/>
          </a:stretch>
        </p:blipFill>
        <p:spPr>
          <a:xfrm>
            <a:off x="8125350" y="297738"/>
            <a:ext cx="655075" cy="6491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94"/>
        <p:cNvGrpSpPr/>
        <p:nvPr/>
      </p:nvGrpSpPr>
      <p:grpSpPr>
        <a:xfrm>
          <a:off x="0" y="0"/>
          <a:ext cx="0" cy="0"/>
          <a:chOff x="0" y="0"/>
          <a:chExt cx="0" cy="0"/>
        </a:xfrm>
      </p:grpSpPr>
      <p:sp>
        <p:nvSpPr>
          <p:cNvPr id="295" name="Google Shape;295;p40"/>
          <p:cNvSpPr txBox="1"/>
          <p:nvPr/>
        </p:nvSpPr>
        <p:spPr>
          <a:xfrm>
            <a:off x="217575" y="1332025"/>
            <a:ext cx="8614200" cy="33675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lvl="0" indent="-342900" algn="ctr" rtl="0">
              <a:spcBef>
                <a:spcPts val="0"/>
              </a:spcBef>
              <a:spcAft>
                <a:spcPts val="0"/>
              </a:spcAft>
              <a:buNone/>
            </a:pPr>
            <a:endParaRPr sz="2400">
              <a:solidFill>
                <a:srgbClr val="000000"/>
              </a:solidFill>
              <a:latin typeface="Calibri"/>
              <a:ea typeface="Calibri"/>
              <a:cs typeface="Calibri"/>
              <a:sym typeface="Calibri"/>
            </a:endParaRPr>
          </a:p>
          <a:p>
            <a:pPr marL="342900" lvl="0" indent="-342900" algn="ctr" rtl="0">
              <a:spcBef>
                <a:spcPts val="520"/>
              </a:spcBef>
              <a:spcAft>
                <a:spcPts val="0"/>
              </a:spcAft>
              <a:buNone/>
            </a:pPr>
            <a:r>
              <a:rPr lang="en" sz="2600" b="1">
                <a:solidFill>
                  <a:srgbClr val="000000"/>
                </a:solidFill>
                <a:latin typeface="Calibri"/>
                <a:ea typeface="Calibri"/>
                <a:cs typeface="Calibri"/>
                <a:sym typeface="Calibri"/>
              </a:rPr>
              <a:t> </a:t>
            </a:r>
            <a:endParaRPr sz="3000">
              <a:solidFill>
                <a:srgbClr val="000000"/>
              </a:solidFill>
            </a:endParaRPr>
          </a:p>
        </p:txBody>
      </p:sp>
      <p:sp>
        <p:nvSpPr>
          <p:cNvPr id="296" name="Google Shape;296;p40"/>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Reflecting on Learning</a:t>
            </a:r>
            <a:endParaRPr sz="3800" b="1"/>
          </a:p>
        </p:txBody>
      </p:sp>
      <p:sp>
        <p:nvSpPr>
          <p:cNvPr id="297" name="Google Shape;297;p40"/>
          <p:cNvSpPr/>
          <p:nvPr/>
        </p:nvSpPr>
        <p:spPr>
          <a:xfrm>
            <a:off x="543625" y="1636825"/>
            <a:ext cx="8060700" cy="1095600"/>
          </a:xfrm>
          <a:prstGeom prst="wedgeRoundRectCallout">
            <a:avLst>
              <a:gd name="adj1" fmla="val -47694"/>
              <a:gd name="adj2" fmla="val -36855"/>
              <a:gd name="adj3" fmla="val 0"/>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342900" lvl="0" indent="-342900" algn="l" rtl="0">
              <a:spcBef>
                <a:spcPts val="520"/>
              </a:spcBef>
              <a:spcAft>
                <a:spcPts val="0"/>
              </a:spcAft>
              <a:buNone/>
            </a:pPr>
            <a:endParaRPr sz="2200"/>
          </a:p>
        </p:txBody>
      </p:sp>
      <p:sp>
        <p:nvSpPr>
          <p:cNvPr id="298" name="Google Shape;298;p40"/>
          <p:cNvSpPr txBox="1"/>
          <p:nvPr/>
        </p:nvSpPr>
        <p:spPr>
          <a:xfrm>
            <a:off x="1150100" y="1610600"/>
            <a:ext cx="7780800" cy="109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Paying attention to … in a context is helpful because...</a:t>
            </a:r>
            <a:endParaRPr sz="2800" i="1"/>
          </a:p>
        </p:txBody>
      </p:sp>
      <p:sp>
        <p:nvSpPr>
          <p:cNvPr id="299" name="Google Shape;299;p40"/>
          <p:cNvSpPr/>
          <p:nvPr/>
        </p:nvSpPr>
        <p:spPr>
          <a:xfrm>
            <a:off x="541650" y="3033475"/>
            <a:ext cx="8060700" cy="1287900"/>
          </a:xfrm>
          <a:prstGeom prst="wedgeRoundRectCallout">
            <a:avLst>
              <a:gd name="adj1" fmla="val 50105"/>
              <a:gd name="adj2" fmla="val 23569"/>
              <a:gd name="adj3" fmla="val 0"/>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800"/>
              <a:t>When creating a model, thinking about...is important because….</a:t>
            </a:r>
            <a:endParaRPr sz="2800" i="1">
              <a:latin typeface="Quicksand"/>
              <a:ea typeface="Quicksand"/>
              <a:cs typeface="Quicksand"/>
              <a:sym typeface="Quicksand"/>
            </a:endParaRPr>
          </a:p>
        </p:txBody>
      </p:sp>
      <p:pic>
        <p:nvPicPr>
          <p:cNvPr id="300" name="Google Shape;300;p40"/>
          <p:cNvPicPr preferRelativeResize="0"/>
          <p:nvPr/>
        </p:nvPicPr>
        <p:blipFill>
          <a:blip r:embed="rId3">
            <a:alphaModFix/>
          </a:blip>
          <a:stretch>
            <a:fillRect/>
          </a:stretch>
        </p:blipFill>
        <p:spPr>
          <a:xfrm>
            <a:off x="7841851" y="3758243"/>
            <a:ext cx="856200" cy="856200"/>
          </a:xfrm>
          <a:prstGeom prst="rect">
            <a:avLst/>
          </a:prstGeom>
          <a:noFill/>
          <a:ln>
            <a:noFill/>
          </a:ln>
        </p:spPr>
      </p:pic>
      <p:pic>
        <p:nvPicPr>
          <p:cNvPr id="301" name="Google Shape;301;p40"/>
          <p:cNvPicPr preferRelativeResize="0"/>
          <p:nvPr/>
        </p:nvPicPr>
        <p:blipFill>
          <a:blip r:embed="rId3">
            <a:alphaModFix/>
          </a:blip>
          <a:stretch>
            <a:fillRect/>
          </a:stretch>
        </p:blipFill>
        <p:spPr>
          <a:xfrm>
            <a:off x="328726" y="1436619"/>
            <a:ext cx="788425" cy="788425"/>
          </a:xfrm>
          <a:prstGeom prst="rect">
            <a:avLst/>
          </a:prstGeom>
          <a:noFill/>
          <a:ln>
            <a:noFill/>
          </a:ln>
        </p:spPr>
      </p:pic>
      <p:pic>
        <p:nvPicPr>
          <p:cNvPr id="302" name="Google Shape;302;p40"/>
          <p:cNvPicPr preferRelativeResize="0"/>
          <p:nvPr/>
        </p:nvPicPr>
        <p:blipFill>
          <a:blip r:embed="rId4">
            <a:alphaModFix/>
          </a:blip>
          <a:stretch>
            <a:fillRect/>
          </a:stretch>
        </p:blipFill>
        <p:spPr>
          <a:xfrm>
            <a:off x="7938146" y="4774144"/>
            <a:ext cx="1123242" cy="306014"/>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02"/>
        <p:cNvGrpSpPr/>
        <p:nvPr/>
      </p:nvGrpSpPr>
      <p:grpSpPr>
        <a:xfrm>
          <a:off x="0" y="0"/>
          <a:ext cx="0" cy="0"/>
          <a:chOff x="0" y="0"/>
          <a:chExt cx="0" cy="0"/>
        </a:xfrm>
      </p:grpSpPr>
      <p:pic>
        <p:nvPicPr>
          <p:cNvPr id="103" name="Google Shape;103;p23"/>
          <p:cNvPicPr preferRelativeResize="0"/>
          <p:nvPr/>
        </p:nvPicPr>
        <p:blipFill>
          <a:blip r:embed="rId3">
            <a:alphaModFix/>
          </a:blip>
          <a:stretch>
            <a:fillRect/>
          </a:stretch>
        </p:blipFill>
        <p:spPr>
          <a:xfrm>
            <a:off x="7938146" y="4774144"/>
            <a:ext cx="1123242" cy="306014"/>
          </a:xfrm>
          <a:prstGeom prst="rect">
            <a:avLst/>
          </a:prstGeom>
          <a:noFill/>
          <a:ln w="9525" cap="flat" cmpd="sng">
            <a:solidFill>
              <a:srgbClr val="000000"/>
            </a:solidFill>
            <a:prstDash val="solid"/>
            <a:round/>
            <a:headEnd type="none" w="sm" len="sm"/>
            <a:tailEnd type="none" w="sm" len="sm"/>
          </a:ln>
        </p:spPr>
      </p:pic>
      <p:sp>
        <p:nvSpPr>
          <p:cNvPr id="104" name="Google Shape;104;p23"/>
          <p:cNvSpPr/>
          <p:nvPr/>
        </p:nvSpPr>
        <p:spPr>
          <a:xfrm>
            <a:off x="225725" y="1259600"/>
            <a:ext cx="8618100" cy="34164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3"/>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100"/>
              <a:buFont typeface="Arial"/>
              <a:buNone/>
            </a:pPr>
            <a:r>
              <a:rPr lang="en" sz="3800" b="1"/>
              <a:t>THREE ACTS</a:t>
            </a:r>
            <a:endParaRPr sz="3800" b="1"/>
          </a:p>
        </p:txBody>
      </p:sp>
      <p:sp>
        <p:nvSpPr>
          <p:cNvPr id="106" name="Google Shape;106;p23"/>
          <p:cNvSpPr txBox="1"/>
          <p:nvPr/>
        </p:nvSpPr>
        <p:spPr>
          <a:xfrm>
            <a:off x="338150" y="1290800"/>
            <a:ext cx="8437200" cy="3309000"/>
          </a:xfrm>
          <a:prstGeom prst="rect">
            <a:avLst/>
          </a:prstGeom>
          <a:solidFill>
            <a:srgbClr val="FFFFFF"/>
          </a:solid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2400" b="1" dirty="0">
                <a:latin typeface="Questrial"/>
                <a:ea typeface="Questrial"/>
                <a:cs typeface="Questrial"/>
                <a:sym typeface="Questrial"/>
              </a:rPr>
              <a:t>WHAT</a:t>
            </a:r>
            <a:r>
              <a:rPr lang="en" sz="2400" dirty="0">
                <a:latin typeface="Questrial"/>
                <a:ea typeface="Questrial"/>
                <a:cs typeface="Questrial"/>
                <a:sym typeface="Questrial"/>
              </a:rPr>
              <a:t>:       Practice</a:t>
            </a:r>
            <a:r>
              <a:rPr lang="en" sz="2400" i="1" dirty="0">
                <a:latin typeface="Questrial"/>
                <a:ea typeface="Questrial"/>
                <a:cs typeface="Questrial"/>
                <a:sym typeface="Questrial"/>
              </a:rPr>
              <a:t> </a:t>
            </a:r>
            <a:r>
              <a:rPr lang="en" sz="2400" dirty="0">
                <a:latin typeface="Questrial"/>
                <a:ea typeface="Questrial"/>
                <a:cs typeface="Questrial"/>
                <a:sym typeface="Questrial"/>
              </a:rPr>
              <a:t>identifying problems, </a:t>
            </a:r>
            <a:endParaRPr sz="2400" dirty="0">
              <a:latin typeface="Questrial"/>
              <a:ea typeface="Questrial"/>
              <a:cs typeface="Questrial"/>
              <a:sym typeface="Questrial"/>
            </a:endParaRPr>
          </a:p>
          <a:p>
            <a:pPr marL="914400" lvl="0" indent="0" algn="l" rtl="0">
              <a:spcBef>
                <a:spcPts val="0"/>
              </a:spcBef>
              <a:spcAft>
                <a:spcPts val="0"/>
              </a:spcAft>
              <a:buNone/>
            </a:pPr>
            <a:r>
              <a:rPr lang="en" sz="2400" dirty="0">
                <a:latin typeface="Questrial"/>
                <a:ea typeface="Questrial"/>
                <a:cs typeface="Questrial"/>
                <a:sym typeface="Questrial"/>
              </a:rPr>
              <a:t>        quantities and relationships. Explore </a:t>
            </a:r>
            <a:endParaRPr sz="2400" dirty="0">
              <a:latin typeface="Questrial"/>
              <a:ea typeface="Questrial"/>
              <a:cs typeface="Questrial"/>
              <a:sym typeface="Questrial"/>
            </a:endParaRPr>
          </a:p>
          <a:p>
            <a:pPr marL="914400" lvl="0" indent="457200" algn="l" rtl="0">
              <a:spcBef>
                <a:spcPts val="0"/>
              </a:spcBef>
              <a:spcAft>
                <a:spcPts val="0"/>
              </a:spcAft>
              <a:buNone/>
            </a:pPr>
            <a:r>
              <a:rPr lang="en" sz="2400" dirty="0">
                <a:latin typeface="Questrial"/>
                <a:ea typeface="Questrial"/>
                <a:cs typeface="Questrial"/>
                <a:sym typeface="Questrial"/>
              </a:rPr>
              <a:t>assumptions, create and revise models.</a:t>
            </a:r>
            <a:endParaRPr sz="2400" dirty="0">
              <a:latin typeface="Questrial"/>
              <a:ea typeface="Questrial"/>
              <a:cs typeface="Questrial"/>
              <a:sym typeface="Questrial"/>
            </a:endParaRPr>
          </a:p>
          <a:p>
            <a:pPr marL="0" lvl="0" indent="0" algn="l" rtl="0">
              <a:spcBef>
                <a:spcPts val="0"/>
              </a:spcBef>
              <a:spcAft>
                <a:spcPts val="0"/>
              </a:spcAft>
              <a:buNone/>
            </a:pPr>
            <a:endParaRPr sz="1600" dirty="0">
              <a:latin typeface="Questrial"/>
              <a:ea typeface="Questrial"/>
              <a:cs typeface="Questrial"/>
              <a:sym typeface="Questrial"/>
            </a:endParaRPr>
          </a:p>
          <a:p>
            <a:pPr marL="1317625" lvl="0" indent="-1317625" algn="l" rtl="0">
              <a:spcBef>
                <a:spcPts val="720"/>
              </a:spcBef>
              <a:spcAft>
                <a:spcPts val="0"/>
              </a:spcAft>
              <a:buNone/>
            </a:pPr>
            <a:r>
              <a:rPr lang="en" sz="2400" b="1" dirty="0">
                <a:latin typeface="Questrial"/>
                <a:ea typeface="Questrial"/>
                <a:cs typeface="Questrial"/>
                <a:sym typeface="Questrial"/>
              </a:rPr>
              <a:t>WHY</a:t>
            </a:r>
            <a:r>
              <a:rPr lang="en" sz="2400" dirty="0">
                <a:latin typeface="Questrial"/>
                <a:ea typeface="Questrial"/>
                <a:cs typeface="Questrial"/>
                <a:sym typeface="Questrial"/>
              </a:rPr>
              <a:t>:	to “think like mathematicians”,  </a:t>
            </a:r>
            <a:br>
              <a:rPr lang="en" sz="2400" dirty="0">
                <a:latin typeface="Questrial"/>
                <a:ea typeface="Questrial"/>
                <a:cs typeface="Questrial"/>
                <a:sym typeface="Questrial"/>
              </a:rPr>
            </a:br>
            <a:r>
              <a:rPr lang="en" sz="2400" dirty="0">
                <a:latin typeface="Questrial"/>
                <a:ea typeface="Questrial"/>
                <a:cs typeface="Questrial"/>
                <a:sym typeface="Questrial"/>
              </a:rPr>
              <a:t>who model to analyze real-world situations, make predictions, and revise their thinking. </a:t>
            </a:r>
            <a:endParaRPr sz="2400" dirty="0">
              <a:latin typeface="Questrial"/>
              <a:ea typeface="Questrial"/>
              <a:cs typeface="Questrial"/>
              <a:sym typeface="Quest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11"/>
        <p:cNvGrpSpPr/>
        <p:nvPr/>
      </p:nvGrpSpPr>
      <p:grpSpPr>
        <a:xfrm>
          <a:off x="0" y="0"/>
          <a:ext cx="0" cy="0"/>
          <a:chOff x="0" y="0"/>
          <a:chExt cx="0" cy="0"/>
        </a:xfrm>
      </p:grpSpPr>
      <p:pic>
        <p:nvPicPr>
          <p:cNvPr id="112" name="Google Shape;112;p24"/>
          <p:cNvPicPr preferRelativeResize="0"/>
          <p:nvPr/>
        </p:nvPicPr>
        <p:blipFill>
          <a:blip r:embed="rId3">
            <a:alphaModFix/>
          </a:blip>
          <a:stretch>
            <a:fillRect/>
          </a:stretch>
        </p:blipFill>
        <p:spPr>
          <a:xfrm>
            <a:off x="7938146" y="4774144"/>
            <a:ext cx="1123242" cy="306014"/>
          </a:xfrm>
          <a:prstGeom prst="rect">
            <a:avLst/>
          </a:prstGeom>
          <a:noFill/>
          <a:ln w="9525" cap="flat" cmpd="sng">
            <a:solidFill>
              <a:srgbClr val="000000"/>
            </a:solidFill>
            <a:prstDash val="solid"/>
            <a:round/>
            <a:headEnd type="none" w="sm" len="sm"/>
            <a:tailEnd type="none" w="sm" len="sm"/>
          </a:ln>
        </p:spPr>
      </p:pic>
      <p:sp>
        <p:nvSpPr>
          <p:cNvPr id="113" name="Google Shape;113;p24"/>
          <p:cNvSpPr/>
          <p:nvPr/>
        </p:nvSpPr>
        <p:spPr>
          <a:xfrm>
            <a:off x="225725" y="1259600"/>
            <a:ext cx="8618100" cy="34164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4"/>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THREE ACTS</a:t>
            </a:r>
            <a:endParaRPr sz="3800" b="1"/>
          </a:p>
        </p:txBody>
      </p:sp>
      <p:sp>
        <p:nvSpPr>
          <p:cNvPr id="115" name="Google Shape;115;p24"/>
          <p:cNvSpPr txBox="1"/>
          <p:nvPr/>
        </p:nvSpPr>
        <p:spPr>
          <a:xfrm>
            <a:off x="1708112" y="1046399"/>
            <a:ext cx="6759900" cy="3546109"/>
          </a:xfrm>
          <a:prstGeom prst="rect">
            <a:avLst/>
          </a:prstGeom>
          <a:noFill/>
          <a:ln>
            <a:noFill/>
          </a:ln>
        </p:spPr>
        <p:txBody>
          <a:bodyPr spcFirstLastPara="1" wrap="square" lIns="91425" tIns="91425" rIns="91425" bIns="91425" anchor="t" anchorCtr="0">
            <a:noAutofit/>
          </a:bodyPr>
          <a:lstStyle/>
          <a:p>
            <a:pPr marL="457200" lvl="0" indent="0" algn="l" rtl="0">
              <a:lnSpc>
                <a:spcPct val="200000"/>
              </a:lnSpc>
              <a:spcBef>
                <a:spcPts val="0"/>
              </a:spcBef>
              <a:spcAft>
                <a:spcPts val="0"/>
              </a:spcAft>
              <a:buNone/>
            </a:pPr>
            <a:r>
              <a:rPr lang="en" sz="2800" b="1" dirty="0">
                <a:latin typeface="Questrial"/>
                <a:ea typeface="Questrial"/>
                <a:cs typeface="Questrial"/>
                <a:sym typeface="Questrial"/>
              </a:rPr>
              <a:t>ACT 1: Understand the Problem</a:t>
            </a:r>
            <a:endParaRPr sz="2800" b="1" dirty="0">
              <a:latin typeface="Questrial"/>
              <a:ea typeface="Questrial"/>
              <a:cs typeface="Questrial"/>
              <a:sym typeface="Questrial"/>
            </a:endParaRPr>
          </a:p>
          <a:p>
            <a:pPr marL="457200" lvl="0" indent="0" algn="l" rtl="0">
              <a:lnSpc>
                <a:spcPct val="200000"/>
              </a:lnSpc>
              <a:spcBef>
                <a:spcPts val="0"/>
              </a:spcBef>
              <a:spcAft>
                <a:spcPts val="0"/>
              </a:spcAft>
              <a:buNone/>
            </a:pPr>
            <a:r>
              <a:rPr lang="en" sz="2800" b="1" dirty="0">
                <a:latin typeface="Questrial"/>
                <a:ea typeface="Questrial"/>
                <a:cs typeface="Questrial"/>
                <a:sym typeface="Questrial"/>
              </a:rPr>
              <a:t>ACT 2: Plan &amp; Solve using a Model</a:t>
            </a:r>
            <a:endParaRPr sz="2800" b="1" dirty="0">
              <a:latin typeface="Questrial"/>
              <a:ea typeface="Questrial"/>
              <a:cs typeface="Questrial"/>
              <a:sym typeface="Questrial"/>
            </a:endParaRPr>
          </a:p>
          <a:p>
            <a:pPr marL="457200" lvl="0" indent="0" algn="l" rtl="0">
              <a:lnSpc>
                <a:spcPct val="200000"/>
              </a:lnSpc>
              <a:spcBef>
                <a:spcPts val="0"/>
              </a:spcBef>
              <a:spcAft>
                <a:spcPts val="0"/>
              </a:spcAft>
              <a:buNone/>
            </a:pPr>
            <a:r>
              <a:rPr lang="en" sz="2800" b="1" dirty="0">
                <a:latin typeface="Questrial"/>
                <a:ea typeface="Questrial"/>
                <a:cs typeface="Questrial"/>
                <a:sym typeface="Questrial"/>
              </a:rPr>
              <a:t>ACT 3: Interpret Conclusions</a:t>
            </a:r>
            <a:endParaRPr sz="2800" b="1" dirty="0">
              <a:latin typeface="Questrial"/>
              <a:ea typeface="Questrial"/>
              <a:cs typeface="Questrial"/>
              <a:sym typeface="Questrial"/>
            </a:endParaRPr>
          </a:p>
          <a:p>
            <a:pPr marL="457200" lvl="0" indent="0" algn="l" rtl="0">
              <a:lnSpc>
                <a:spcPct val="200000"/>
              </a:lnSpc>
              <a:spcBef>
                <a:spcPts val="0"/>
              </a:spcBef>
              <a:spcAft>
                <a:spcPts val="0"/>
              </a:spcAft>
              <a:buNone/>
            </a:pPr>
            <a:r>
              <a:rPr lang="en" sz="2800" b="1" dirty="0">
                <a:latin typeface="Questrial"/>
                <a:ea typeface="Questrial"/>
                <a:cs typeface="Questrial"/>
                <a:sym typeface="Questrial"/>
              </a:rPr>
              <a:t>Reflect on learning</a:t>
            </a:r>
            <a:endParaRPr sz="2800" b="1" dirty="0">
              <a:latin typeface="Questrial"/>
              <a:ea typeface="Questrial"/>
              <a:cs typeface="Questrial"/>
              <a:sym typeface="Questrial"/>
            </a:endParaRPr>
          </a:p>
        </p:txBody>
      </p:sp>
      <p:pic>
        <p:nvPicPr>
          <p:cNvPr id="116" name="Google Shape;116;p24"/>
          <p:cNvPicPr preferRelativeResize="0"/>
          <p:nvPr/>
        </p:nvPicPr>
        <p:blipFill rotWithShape="1">
          <a:blip r:embed="rId4">
            <a:alphaModFix/>
          </a:blip>
          <a:srcRect/>
          <a:stretch/>
        </p:blipFill>
        <p:spPr>
          <a:xfrm>
            <a:off x="1309650" y="1418135"/>
            <a:ext cx="595500" cy="621600"/>
          </a:xfrm>
          <a:prstGeom prst="rect">
            <a:avLst/>
          </a:prstGeom>
          <a:noFill/>
          <a:ln>
            <a:noFill/>
          </a:ln>
        </p:spPr>
      </p:pic>
      <p:pic>
        <p:nvPicPr>
          <p:cNvPr id="117" name="Google Shape;117;p24"/>
          <p:cNvPicPr preferRelativeResize="0"/>
          <p:nvPr/>
        </p:nvPicPr>
        <p:blipFill>
          <a:blip r:embed="rId5">
            <a:alphaModFix/>
          </a:blip>
          <a:stretch>
            <a:fillRect/>
          </a:stretch>
        </p:blipFill>
        <p:spPr>
          <a:xfrm>
            <a:off x="1309650" y="2938329"/>
            <a:ext cx="796925" cy="653887"/>
          </a:xfrm>
          <a:prstGeom prst="rect">
            <a:avLst/>
          </a:prstGeom>
          <a:noFill/>
          <a:ln>
            <a:noFill/>
          </a:ln>
        </p:spPr>
      </p:pic>
      <p:pic>
        <p:nvPicPr>
          <p:cNvPr id="118" name="Google Shape;118;p24"/>
          <p:cNvPicPr preferRelativeResize="0"/>
          <p:nvPr/>
        </p:nvPicPr>
        <p:blipFill>
          <a:blip r:embed="rId6">
            <a:alphaModFix/>
          </a:blip>
          <a:stretch>
            <a:fillRect/>
          </a:stretch>
        </p:blipFill>
        <p:spPr>
          <a:xfrm>
            <a:off x="1331898" y="3794481"/>
            <a:ext cx="796925" cy="633469"/>
          </a:xfrm>
          <a:prstGeom prst="rect">
            <a:avLst/>
          </a:prstGeom>
          <a:noFill/>
          <a:ln>
            <a:noFill/>
          </a:ln>
        </p:spPr>
      </p:pic>
      <p:pic>
        <p:nvPicPr>
          <p:cNvPr id="119" name="Google Shape;119;p24"/>
          <p:cNvPicPr preferRelativeResize="0"/>
          <p:nvPr/>
        </p:nvPicPr>
        <p:blipFill>
          <a:blip r:embed="rId7">
            <a:alphaModFix/>
          </a:blip>
          <a:stretch>
            <a:fillRect/>
          </a:stretch>
        </p:blipFill>
        <p:spPr>
          <a:xfrm>
            <a:off x="1309650" y="2158589"/>
            <a:ext cx="796925" cy="6608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24"/>
        <p:cNvGrpSpPr/>
        <p:nvPr/>
      </p:nvGrpSpPr>
      <p:grpSpPr>
        <a:xfrm>
          <a:off x="0" y="0"/>
          <a:ext cx="0" cy="0"/>
          <a:chOff x="0" y="0"/>
          <a:chExt cx="0" cy="0"/>
        </a:xfrm>
      </p:grpSpPr>
      <p:sp>
        <p:nvSpPr>
          <p:cNvPr id="125" name="Google Shape;125;p25"/>
          <p:cNvSpPr/>
          <p:nvPr/>
        </p:nvSpPr>
        <p:spPr>
          <a:xfrm>
            <a:off x="240075" y="1175025"/>
            <a:ext cx="3246300" cy="38385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5"/>
          <p:cNvSpPr txBox="1"/>
          <p:nvPr/>
        </p:nvSpPr>
        <p:spPr>
          <a:xfrm>
            <a:off x="225725" y="248372"/>
            <a:ext cx="326065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28" name="Google Shape;128;p25"/>
          <p:cNvPicPr preferRelativeResize="0"/>
          <p:nvPr/>
        </p:nvPicPr>
        <p:blipFill>
          <a:blip r:embed="rId5">
            <a:alphaModFix/>
          </a:blip>
          <a:stretch>
            <a:fillRect/>
          </a:stretch>
        </p:blipFill>
        <p:spPr>
          <a:xfrm>
            <a:off x="333725" y="297738"/>
            <a:ext cx="655075" cy="649175"/>
          </a:xfrm>
          <a:prstGeom prst="rect">
            <a:avLst/>
          </a:prstGeom>
          <a:noFill/>
          <a:ln>
            <a:noFill/>
          </a:ln>
        </p:spPr>
      </p:pic>
      <p:pic>
        <p:nvPicPr>
          <p:cNvPr id="129" name="Google Shape;129;p25"/>
          <p:cNvPicPr preferRelativeResize="0"/>
          <p:nvPr/>
        </p:nvPicPr>
        <p:blipFill rotWithShape="1">
          <a:blip r:embed="rId6">
            <a:alphaModFix/>
          </a:blip>
          <a:srcRect/>
          <a:stretch/>
        </p:blipFill>
        <p:spPr>
          <a:xfrm>
            <a:off x="2760884" y="297738"/>
            <a:ext cx="595500" cy="621600"/>
          </a:xfrm>
          <a:prstGeom prst="rect">
            <a:avLst/>
          </a:prstGeom>
          <a:noFill/>
          <a:ln>
            <a:noFill/>
          </a:ln>
        </p:spPr>
      </p:pic>
      <p:pic>
        <p:nvPicPr>
          <p:cNvPr id="130" name="Google Shape;130;p25"/>
          <p:cNvPicPr preferRelativeResize="0"/>
          <p:nvPr/>
        </p:nvPicPr>
        <p:blipFill>
          <a:blip r:embed="rId7">
            <a:alphaModFix/>
          </a:blip>
          <a:stretch>
            <a:fillRect/>
          </a:stretch>
        </p:blipFill>
        <p:spPr>
          <a:xfrm>
            <a:off x="1002600" y="4350501"/>
            <a:ext cx="655075" cy="520693"/>
          </a:xfrm>
          <a:prstGeom prst="rect">
            <a:avLst/>
          </a:prstGeom>
          <a:noFill/>
          <a:ln>
            <a:noFill/>
          </a:ln>
        </p:spPr>
      </p:pic>
      <p:sp>
        <p:nvSpPr>
          <p:cNvPr id="131" name="Google Shape;131;p25"/>
          <p:cNvSpPr txBox="1"/>
          <p:nvPr/>
        </p:nvSpPr>
        <p:spPr>
          <a:xfrm>
            <a:off x="378475" y="1290800"/>
            <a:ext cx="3083700" cy="7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b="1" dirty="0"/>
              <a:t>As you look at this video</a:t>
            </a:r>
            <a:r>
              <a:rPr lang="en" sz="2400" b="1" dirty="0"/>
              <a:t>, ask yourself... </a:t>
            </a:r>
            <a:endParaRPr sz="2400" b="1" dirty="0"/>
          </a:p>
          <a:p>
            <a:pPr marL="0" lvl="0" indent="0" algn="l" rtl="0">
              <a:spcBef>
                <a:spcPts val="0"/>
              </a:spcBef>
              <a:spcAft>
                <a:spcPts val="0"/>
              </a:spcAft>
              <a:buNone/>
            </a:pPr>
            <a:endParaRPr sz="2000" i="1" dirty="0"/>
          </a:p>
          <a:p>
            <a:pPr marL="0" lvl="0" indent="0" algn="l" rtl="0">
              <a:spcBef>
                <a:spcPts val="0"/>
              </a:spcBef>
              <a:spcAft>
                <a:spcPts val="0"/>
              </a:spcAft>
              <a:buNone/>
            </a:pPr>
            <a:r>
              <a:rPr lang="en" sz="2000" i="1" dirty="0"/>
              <a:t>“What do I notice?” </a:t>
            </a:r>
            <a:endParaRPr sz="2000" i="1" dirty="0"/>
          </a:p>
          <a:p>
            <a:pPr marL="0" lvl="0" indent="0" algn="l" rtl="0">
              <a:spcBef>
                <a:spcPts val="0"/>
              </a:spcBef>
              <a:spcAft>
                <a:spcPts val="0"/>
              </a:spcAft>
              <a:buNone/>
            </a:pPr>
            <a:endParaRPr sz="2000" i="1" dirty="0"/>
          </a:p>
          <a:p>
            <a:pPr marL="0" lvl="0" indent="0" algn="l" rtl="0">
              <a:spcBef>
                <a:spcPts val="0"/>
              </a:spcBef>
              <a:spcAft>
                <a:spcPts val="0"/>
              </a:spcAft>
              <a:buNone/>
            </a:pPr>
            <a:r>
              <a:rPr lang="en" sz="2000" i="1" dirty="0"/>
              <a:t>“What do I wonder?”</a:t>
            </a:r>
            <a:endParaRPr sz="2000" i="1" dirty="0"/>
          </a:p>
        </p:txBody>
      </p:sp>
      <p:pic>
        <p:nvPicPr>
          <p:cNvPr id="132" name="Google Shape;132;p25"/>
          <p:cNvPicPr preferRelativeResize="0"/>
          <p:nvPr/>
        </p:nvPicPr>
        <p:blipFill>
          <a:blip r:embed="rId8">
            <a:alphaModFix/>
          </a:blip>
          <a:stretch>
            <a:fillRect/>
          </a:stretch>
        </p:blipFill>
        <p:spPr>
          <a:xfrm>
            <a:off x="333725" y="4354452"/>
            <a:ext cx="595500" cy="512797"/>
          </a:xfrm>
          <a:prstGeom prst="rect">
            <a:avLst/>
          </a:prstGeom>
          <a:noFill/>
          <a:ln>
            <a:noFill/>
          </a:ln>
        </p:spPr>
      </p:pic>
      <p:pic>
        <p:nvPicPr>
          <p:cNvPr id="2" name="Online Media 1" descr="act1.mov">
            <a:hlinkClick r:id="" action="ppaction://media"/>
            <a:extLst>
              <a:ext uri="{FF2B5EF4-FFF2-40B4-BE49-F238E27FC236}">
                <a16:creationId xmlns:a16="http://schemas.microsoft.com/office/drawing/2014/main" id="{8B3D78BA-D20A-FD46-825F-A8E99834E016}"/>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3645609" y="1616743"/>
            <a:ext cx="5258316" cy="29550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19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37"/>
        <p:cNvGrpSpPr/>
        <p:nvPr/>
      </p:nvGrpSpPr>
      <p:grpSpPr>
        <a:xfrm>
          <a:off x="0" y="0"/>
          <a:ext cx="0" cy="0"/>
          <a:chOff x="0" y="0"/>
          <a:chExt cx="0" cy="0"/>
        </a:xfrm>
      </p:grpSpPr>
      <p:sp>
        <p:nvSpPr>
          <p:cNvPr id="138" name="Google Shape;138;p26"/>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139" name="Google Shape;139;p26"/>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40" name="Google Shape;140;p26"/>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Understand the Problem</a:t>
            </a:r>
            <a:endParaRPr sz="5000">
              <a:solidFill>
                <a:srgbClr val="FFFFFF"/>
              </a:solidFill>
              <a:latin typeface="Boogaloo"/>
              <a:ea typeface="Boogaloo"/>
              <a:cs typeface="Boogaloo"/>
              <a:sym typeface="Boogaloo"/>
            </a:endParaRPr>
          </a:p>
        </p:txBody>
      </p:sp>
      <p:sp>
        <p:nvSpPr>
          <p:cNvPr id="141" name="Google Shape;141;p26"/>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42" name="Google Shape;142;p26"/>
          <p:cNvPicPr preferRelativeResize="0"/>
          <p:nvPr/>
        </p:nvPicPr>
        <p:blipFill rotWithShape="1">
          <a:blip r:embed="rId3">
            <a:alphaModFix/>
          </a:blip>
          <a:srcRect/>
          <a:stretch/>
        </p:blipFill>
        <p:spPr>
          <a:xfrm>
            <a:off x="302275" y="311535"/>
            <a:ext cx="595500" cy="621600"/>
          </a:xfrm>
          <a:prstGeom prst="rect">
            <a:avLst/>
          </a:prstGeom>
          <a:noFill/>
          <a:ln>
            <a:noFill/>
          </a:ln>
        </p:spPr>
      </p:pic>
      <p:pic>
        <p:nvPicPr>
          <p:cNvPr id="143" name="Google Shape;143;p26"/>
          <p:cNvPicPr preferRelativeResize="0"/>
          <p:nvPr/>
        </p:nvPicPr>
        <p:blipFill>
          <a:blip r:embed="rId4">
            <a:alphaModFix/>
          </a:blip>
          <a:stretch>
            <a:fillRect/>
          </a:stretch>
        </p:blipFill>
        <p:spPr>
          <a:xfrm>
            <a:off x="7970150" y="4197024"/>
            <a:ext cx="796925" cy="653887"/>
          </a:xfrm>
          <a:prstGeom prst="rect">
            <a:avLst/>
          </a:prstGeom>
          <a:noFill/>
          <a:ln>
            <a:noFill/>
          </a:ln>
        </p:spPr>
      </p:pic>
      <p:sp>
        <p:nvSpPr>
          <p:cNvPr id="144" name="Google Shape;144;p26"/>
          <p:cNvSpPr/>
          <p:nvPr/>
        </p:nvSpPr>
        <p:spPr>
          <a:xfrm>
            <a:off x="1863850" y="2088638"/>
            <a:ext cx="6531000" cy="1614300"/>
          </a:xfrm>
          <a:prstGeom prst="wedgeRoundRectCallout">
            <a:avLst>
              <a:gd name="adj1" fmla="val -36014"/>
              <a:gd name="adj2" fmla="val 71582"/>
              <a:gd name="adj3" fmla="val 0"/>
            </a:avLst>
          </a:prstGeom>
          <a:noFill/>
          <a:ln w="76200"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Quicksand"/>
                <a:ea typeface="Quicksand"/>
                <a:cs typeface="Quicksand"/>
                <a:sym typeface="Quicksand"/>
              </a:rPr>
              <a:t>I noticed ...and wondered….</a:t>
            </a:r>
            <a:endParaRPr sz="3000" b="1">
              <a:latin typeface="Quicksand"/>
              <a:ea typeface="Quicksand"/>
              <a:cs typeface="Quicksand"/>
              <a:sym typeface="Quicksand"/>
            </a:endParaRPr>
          </a:p>
          <a:p>
            <a:pPr marL="0" lvl="0" indent="0" algn="ctr" rtl="0">
              <a:spcBef>
                <a:spcPts val="0"/>
              </a:spcBef>
              <a:spcAft>
                <a:spcPts val="0"/>
              </a:spcAft>
              <a:buNone/>
            </a:pPr>
            <a:endParaRPr sz="2000" b="1">
              <a:latin typeface="Quicksand"/>
              <a:ea typeface="Quicksand"/>
              <a:cs typeface="Quicksand"/>
              <a:sym typeface="Quicksand"/>
            </a:endParaRPr>
          </a:p>
          <a:p>
            <a:pPr marL="0" lvl="0" indent="0" algn="ctr" rtl="0">
              <a:spcBef>
                <a:spcPts val="0"/>
              </a:spcBef>
              <a:spcAft>
                <a:spcPts val="0"/>
              </a:spcAft>
              <a:buNone/>
            </a:pPr>
            <a:r>
              <a:rPr lang="en" sz="3000" b="1">
                <a:latin typeface="Quicksand"/>
                <a:ea typeface="Quicksand"/>
                <a:cs typeface="Quicksand"/>
                <a:sym typeface="Quicksand"/>
              </a:rPr>
              <a:t>What did you notice and wonder?</a:t>
            </a:r>
            <a:endParaRPr sz="3000" b="1">
              <a:latin typeface="Quicksand"/>
              <a:ea typeface="Quicksand"/>
              <a:cs typeface="Quicksand"/>
              <a:sym typeface="Quicksand"/>
            </a:endParaRPr>
          </a:p>
        </p:txBody>
      </p:sp>
      <p:pic>
        <p:nvPicPr>
          <p:cNvPr id="145" name="Google Shape;145;p26"/>
          <p:cNvPicPr preferRelativeResize="0"/>
          <p:nvPr/>
        </p:nvPicPr>
        <p:blipFill>
          <a:blip r:embed="rId5">
            <a:alphaModFix/>
          </a:blip>
          <a:stretch>
            <a:fillRect/>
          </a:stretch>
        </p:blipFill>
        <p:spPr>
          <a:xfrm>
            <a:off x="1416425" y="3780978"/>
            <a:ext cx="1183498" cy="1010800"/>
          </a:xfrm>
          <a:prstGeom prst="rect">
            <a:avLst/>
          </a:prstGeom>
          <a:noFill/>
          <a:ln>
            <a:noFill/>
          </a:ln>
        </p:spPr>
      </p:pic>
      <p:pic>
        <p:nvPicPr>
          <p:cNvPr id="146" name="Google Shape;146;p26"/>
          <p:cNvPicPr preferRelativeResize="0"/>
          <p:nvPr/>
        </p:nvPicPr>
        <p:blipFill>
          <a:blip r:embed="rId6">
            <a:alphaModFix/>
          </a:blip>
          <a:stretch>
            <a:fillRect/>
          </a:stretch>
        </p:blipFill>
        <p:spPr>
          <a:xfrm>
            <a:off x="348025" y="4193526"/>
            <a:ext cx="796925" cy="6608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51"/>
        <p:cNvGrpSpPr/>
        <p:nvPr/>
      </p:nvGrpSpPr>
      <p:grpSpPr>
        <a:xfrm>
          <a:off x="0" y="0"/>
          <a:ext cx="0" cy="0"/>
          <a:chOff x="0" y="0"/>
          <a:chExt cx="0" cy="0"/>
        </a:xfrm>
      </p:grpSpPr>
      <p:sp>
        <p:nvSpPr>
          <p:cNvPr id="152" name="Google Shape;152;p27"/>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ctr" rtl="0">
              <a:spcBef>
                <a:spcPts val="520"/>
              </a:spcBef>
              <a:spcAft>
                <a:spcPts val="0"/>
              </a:spcAft>
              <a:buClr>
                <a:schemeClr val="dk1"/>
              </a:buClr>
              <a:buFont typeface="Arial"/>
              <a:buNone/>
            </a:pPr>
            <a:r>
              <a:rPr lang="en" sz="4800">
                <a:latin typeface="Quicksand"/>
                <a:ea typeface="Quicksand"/>
                <a:cs typeface="Quicksand"/>
                <a:sym typeface="Quicksand"/>
              </a:rPr>
              <a:t>???</a:t>
            </a:r>
            <a:endParaRPr sz="4800">
              <a:latin typeface="Quicksand"/>
              <a:ea typeface="Quicksand"/>
              <a:cs typeface="Quicksand"/>
              <a:sym typeface="Quicksand"/>
            </a:endParaRPr>
          </a:p>
        </p:txBody>
      </p:sp>
      <p:sp>
        <p:nvSpPr>
          <p:cNvPr id="153" name="Google Shape;153;p27"/>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54" name="Google Shape;154;p27"/>
          <p:cNvPicPr preferRelativeResize="0"/>
          <p:nvPr/>
        </p:nvPicPr>
        <p:blipFill rotWithShape="1">
          <a:blip r:embed="rId3">
            <a:alphaModFix/>
          </a:blip>
          <a:srcRect/>
          <a:stretch/>
        </p:blipFill>
        <p:spPr>
          <a:xfrm>
            <a:off x="302275" y="311535"/>
            <a:ext cx="595500" cy="621600"/>
          </a:xfrm>
          <a:prstGeom prst="rect">
            <a:avLst/>
          </a:prstGeom>
          <a:noFill/>
          <a:ln>
            <a:noFill/>
          </a:ln>
        </p:spPr>
      </p:pic>
      <p:sp>
        <p:nvSpPr>
          <p:cNvPr id="155" name="Google Shape;155;p27"/>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56" name="Google Shape;156;p27"/>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Identify the Problem</a:t>
            </a:r>
            <a:endParaRPr sz="5000">
              <a:solidFill>
                <a:srgbClr val="FFFFFF"/>
              </a:solidFill>
              <a:latin typeface="Boogaloo"/>
              <a:ea typeface="Boogaloo"/>
              <a:cs typeface="Boogaloo"/>
              <a:sym typeface="Boogalo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61"/>
        <p:cNvGrpSpPr/>
        <p:nvPr/>
      </p:nvGrpSpPr>
      <p:grpSpPr>
        <a:xfrm>
          <a:off x="0" y="0"/>
          <a:ext cx="0" cy="0"/>
          <a:chOff x="0" y="0"/>
          <a:chExt cx="0" cy="0"/>
        </a:xfrm>
      </p:grpSpPr>
      <p:sp>
        <p:nvSpPr>
          <p:cNvPr id="162" name="Google Shape;162;p28"/>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342900" lvl="0" indent="-342900" algn="ctr">
              <a:spcBef>
                <a:spcPts val="520"/>
              </a:spcBef>
              <a:buNone/>
            </a:pPr>
            <a:r>
              <a:rPr lang="en-US" sz="3600" i="1" dirty="0">
                <a:latin typeface="Quicksand"/>
                <a:ea typeface="Quicksand"/>
                <a:cs typeface="Quicksand"/>
                <a:sym typeface="Quicksand"/>
              </a:rPr>
              <a:t>How many pairs of </a:t>
            </a:r>
            <a:br>
              <a:rPr lang="en-US" sz="3600" i="1" dirty="0">
                <a:latin typeface="Quicksand"/>
                <a:ea typeface="Quicksand"/>
                <a:cs typeface="Quicksand"/>
                <a:sym typeface="Quicksand"/>
              </a:rPr>
            </a:br>
            <a:r>
              <a:rPr lang="en-US" sz="3600" i="1" dirty="0">
                <a:latin typeface="Quicksand"/>
                <a:ea typeface="Quicksand"/>
                <a:cs typeface="Quicksand"/>
                <a:sym typeface="Quicksand"/>
              </a:rPr>
              <a:t>sunglasses for 99% tint?</a:t>
            </a:r>
            <a:endParaRPr sz="3600" i="1" dirty="0">
              <a:latin typeface="Quicksand"/>
              <a:ea typeface="Quicksand"/>
              <a:cs typeface="Quicksand"/>
              <a:sym typeface="Quicksand"/>
            </a:endParaRPr>
          </a:p>
        </p:txBody>
      </p:sp>
      <p:sp>
        <p:nvSpPr>
          <p:cNvPr id="163" name="Google Shape;163;p28"/>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64" name="Google Shape;164;p28"/>
          <p:cNvPicPr preferRelativeResize="0"/>
          <p:nvPr/>
        </p:nvPicPr>
        <p:blipFill rotWithShape="1">
          <a:blip r:embed="rId3">
            <a:alphaModFix/>
          </a:blip>
          <a:srcRect/>
          <a:stretch/>
        </p:blipFill>
        <p:spPr>
          <a:xfrm>
            <a:off x="302275" y="311535"/>
            <a:ext cx="595500" cy="621600"/>
          </a:xfrm>
          <a:prstGeom prst="rect">
            <a:avLst/>
          </a:prstGeom>
          <a:noFill/>
          <a:ln>
            <a:noFill/>
          </a:ln>
        </p:spPr>
      </p:pic>
      <p:sp>
        <p:nvSpPr>
          <p:cNvPr id="165" name="Google Shape;165;p28"/>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66" name="Google Shape;166;p28"/>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dirty="0">
                <a:solidFill>
                  <a:srgbClr val="FFFFFF"/>
                </a:solidFill>
                <a:latin typeface="Boogaloo"/>
                <a:ea typeface="Boogaloo"/>
                <a:cs typeface="Boogaloo"/>
                <a:sym typeface="Boogaloo"/>
              </a:rPr>
              <a:t>Identify the Problem</a:t>
            </a:r>
            <a:endParaRPr sz="5000" dirty="0">
              <a:solidFill>
                <a:srgbClr val="FFFFFF"/>
              </a:solidFill>
              <a:latin typeface="Boogaloo"/>
              <a:ea typeface="Boogaloo"/>
              <a:cs typeface="Boogaloo"/>
              <a:sym typeface="Boogalo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71"/>
        <p:cNvGrpSpPr/>
        <p:nvPr/>
      </p:nvGrpSpPr>
      <p:grpSpPr>
        <a:xfrm>
          <a:off x="0" y="0"/>
          <a:ext cx="0" cy="0"/>
          <a:chOff x="0" y="0"/>
          <a:chExt cx="0" cy="0"/>
        </a:xfrm>
      </p:grpSpPr>
      <p:sp>
        <p:nvSpPr>
          <p:cNvPr id="172" name="Google Shape;172;p29"/>
          <p:cNvSpPr/>
          <p:nvPr/>
        </p:nvSpPr>
        <p:spPr>
          <a:xfrm>
            <a:off x="225725" y="2707000"/>
            <a:ext cx="8618100" cy="21216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chemeClr val="dk1"/>
              </a:solidFill>
            </a:endParaRPr>
          </a:p>
          <a:p>
            <a:pPr marL="0" lvl="0" indent="0" algn="ctr" rtl="0">
              <a:spcBef>
                <a:spcPts val="0"/>
              </a:spcBef>
              <a:spcAft>
                <a:spcPts val="0"/>
              </a:spcAft>
              <a:buNone/>
            </a:pPr>
            <a:r>
              <a:rPr lang="en" sz="2400">
                <a:solidFill>
                  <a:schemeClr val="dk1"/>
                </a:solidFill>
              </a:rPr>
              <a:t>What’s an answer that you are sure is </a:t>
            </a:r>
            <a:r>
              <a:rPr lang="en" sz="2400" b="1" i="1">
                <a:solidFill>
                  <a:schemeClr val="dk1"/>
                </a:solidFill>
              </a:rPr>
              <a:t>too large</a:t>
            </a:r>
            <a:r>
              <a:rPr lang="en" sz="2400">
                <a:solidFill>
                  <a:schemeClr val="dk1"/>
                </a:solidFill>
              </a:rPr>
              <a:t>? (High)</a:t>
            </a:r>
            <a:endParaRPr sz="2400"/>
          </a:p>
          <a:p>
            <a:pPr marL="0" lvl="0" indent="0" algn="ctr" rtl="0">
              <a:spcBef>
                <a:spcPts val="0"/>
              </a:spcBef>
              <a:spcAft>
                <a:spcPts val="0"/>
              </a:spcAft>
              <a:buNone/>
            </a:pPr>
            <a:endParaRPr sz="1600"/>
          </a:p>
          <a:p>
            <a:pPr marL="0" lvl="0" indent="0" algn="ctr" rtl="0">
              <a:spcBef>
                <a:spcPts val="0"/>
              </a:spcBef>
              <a:spcAft>
                <a:spcPts val="0"/>
              </a:spcAft>
              <a:buNone/>
            </a:pPr>
            <a:r>
              <a:rPr lang="en" sz="2400"/>
              <a:t>What’s an answer that you are sure is </a:t>
            </a:r>
            <a:r>
              <a:rPr lang="en" sz="2400" b="1" i="1"/>
              <a:t>too small</a:t>
            </a:r>
            <a:r>
              <a:rPr lang="en" sz="2400"/>
              <a:t>? (Low)</a:t>
            </a:r>
            <a:endParaRPr sz="2400"/>
          </a:p>
          <a:p>
            <a:pPr marL="0" lvl="0" indent="0" algn="ctr" rtl="0">
              <a:spcBef>
                <a:spcPts val="0"/>
              </a:spcBef>
              <a:spcAft>
                <a:spcPts val="0"/>
              </a:spcAft>
              <a:buNone/>
            </a:pPr>
            <a:endParaRPr sz="1600"/>
          </a:p>
          <a:p>
            <a:pPr marL="0" lvl="0" indent="0" algn="ctr" rtl="0">
              <a:spcBef>
                <a:spcPts val="0"/>
              </a:spcBef>
              <a:spcAft>
                <a:spcPts val="0"/>
              </a:spcAft>
              <a:buClr>
                <a:schemeClr val="dk1"/>
              </a:buClr>
              <a:buSzPts val="1100"/>
              <a:buFont typeface="Arial"/>
              <a:buNone/>
            </a:pPr>
            <a:r>
              <a:rPr lang="en" sz="2400">
                <a:solidFill>
                  <a:schemeClr val="dk1"/>
                </a:solidFill>
              </a:rPr>
              <a:t>What is your </a:t>
            </a:r>
            <a:r>
              <a:rPr lang="en" sz="2400" b="1" i="1">
                <a:solidFill>
                  <a:schemeClr val="dk1"/>
                </a:solidFill>
              </a:rPr>
              <a:t>best guess</a:t>
            </a:r>
            <a:r>
              <a:rPr lang="en" sz="2400">
                <a:solidFill>
                  <a:schemeClr val="dk1"/>
                </a:solidFill>
              </a:rPr>
              <a:t>? (Best)</a:t>
            </a:r>
            <a:endParaRPr sz="2400"/>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73" name="Google Shape;173;p29"/>
          <p:cNvPicPr preferRelativeResize="0"/>
          <p:nvPr/>
        </p:nvPicPr>
        <p:blipFill>
          <a:blip r:embed="rId3">
            <a:alphaModFix/>
          </a:blip>
          <a:stretch>
            <a:fillRect/>
          </a:stretch>
        </p:blipFill>
        <p:spPr>
          <a:xfrm>
            <a:off x="1010388" y="4182078"/>
            <a:ext cx="689050" cy="547700"/>
          </a:xfrm>
          <a:prstGeom prst="rect">
            <a:avLst/>
          </a:prstGeom>
          <a:noFill/>
          <a:ln>
            <a:noFill/>
          </a:ln>
        </p:spPr>
      </p:pic>
      <p:pic>
        <p:nvPicPr>
          <p:cNvPr id="174" name="Google Shape;174;p29"/>
          <p:cNvPicPr preferRelativeResize="0"/>
          <p:nvPr/>
        </p:nvPicPr>
        <p:blipFill>
          <a:blip r:embed="rId4">
            <a:alphaModFix/>
          </a:blip>
          <a:stretch>
            <a:fillRect/>
          </a:stretch>
        </p:blipFill>
        <p:spPr>
          <a:xfrm>
            <a:off x="337450" y="4181900"/>
            <a:ext cx="636041" cy="547700"/>
          </a:xfrm>
          <a:prstGeom prst="rect">
            <a:avLst/>
          </a:prstGeom>
          <a:noFill/>
          <a:ln>
            <a:noFill/>
          </a:ln>
        </p:spPr>
      </p:pic>
      <p:sp>
        <p:nvSpPr>
          <p:cNvPr id="175" name="Google Shape;175;p29"/>
          <p:cNvSpPr/>
          <p:nvPr/>
        </p:nvSpPr>
        <p:spPr>
          <a:xfrm>
            <a:off x="1699425" y="1212200"/>
            <a:ext cx="5498400" cy="1241700"/>
          </a:xfrm>
          <a:prstGeom prst="roundRect">
            <a:avLst>
              <a:gd name="adj" fmla="val 16667"/>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342900" lvl="0" indent="-342900" algn="ctr">
              <a:spcBef>
                <a:spcPts val="520"/>
              </a:spcBef>
            </a:pPr>
            <a:r>
              <a:rPr lang="en-US" sz="2400" i="1" dirty="0">
                <a:solidFill>
                  <a:schemeClr val="dk1"/>
                </a:solidFill>
                <a:latin typeface="Quicksand"/>
                <a:ea typeface="Quicksand"/>
                <a:cs typeface="Quicksand"/>
                <a:sym typeface="Quicksand"/>
              </a:rPr>
              <a:t>How many pairs of </a:t>
            </a:r>
            <a:br>
              <a:rPr lang="en-US" sz="2400" i="1" dirty="0">
                <a:solidFill>
                  <a:schemeClr val="dk1"/>
                </a:solidFill>
                <a:latin typeface="Quicksand"/>
                <a:ea typeface="Quicksand"/>
                <a:cs typeface="Quicksand"/>
                <a:sym typeface="Quicksand"/>
              </a:rPr>
            </a:br>
            <a:r>
              <a:rPr lang="en-US" sz="2400" i="1" dirty="0">
                <a:solidFill>
                  <a:schemeClr val="dk1"/>
                </a:solidFill>
                <a:latin typeface="Quicksand"/>
                <a:ea typeface="Quicksand"/>
                <a:cs typeface="Quicksand"/>
                <a:sym typeface="Quicksand"/>
              </a:rPr>
              <a:t>sunglasses for 99% tint?</a:t>
            </a:r>
          </a:p>
        </p:txBody>
      </p:sp>
      <p:sp>
        <p:nvSpPr>
          <p:cNvPr id="176" name="Google Shape;176;p29"/>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77" name="Google Shape;177;p29"/>
          <p:cNvPicPr preferRelativeResize="0"/>
          <p:nvPr/>
        </p:nvPicPr>
        <p:blipFill rotWithShape="1">
          <a:blip r:embed="rId5">
            <a:alphaModFix/>
          </a:blip>
          <a:srcRect/>
          <a:stretch/>
        </p:blipFill>
        <p:spPr>
          <a:xfrm>
            <a:off x="302275" y="311535"/>
            <a:ext cx="595500" cy="621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82"/>
        <p:cNvGrpSpPr/>
        <p:nvPr/>
      </p:nvGrpSpPr>
      <p:grpSpPr>
        <a:xfrm>
          <a:off x="0" y="0"/>
          <a:ext cx="0" cy="0"/>
          <a:chOff x="0" y="0"/>
          <a:chExt cx="0" cy="0"/>
        </a:xfrm>
      </p:grpSpPr>
      <p:sp>
        <p:nvSpPr>
          <p:cNvPr id="183" name="Google Shape;183;p30"/>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184" name="Google Shape;184;p30"/>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85" name="Google Shape;185;p30"/>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Identify Quantities &amp; Relationships</a:t>
            </a:r>
            <a:endParaRPr sz="5000">
              <a:solidFill>
                <a:srgbClr val="FFFFFF"/>
              </a:solidFill>
              <a:latin typeface="Boogaloo"/>
              <a:ea typeface="Boogaloo"/>
              <a:cs typeface="Boogaloo"/>
              <a:sym typeface="Boogaloo"/>
            </a:endParaRPr>
          </a:p>
        </p:txBody>
      </p:sp>
      <p:sp>
        <p:nvSpPr>
          <p:cNvPr id="186" name="Google Shape;186;p30"/>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2</a:t>
            </a:r>
            <a:endParaRPr sz="3800" b="1"/>
          </a:p>
        </p:txBody>
      </p:sp>
      <p:pic>
        <p:nvPicPr>
          <p:cNvPr id="187" name="Google Shape;187;p30"/>
          <p:cNvPicPr preferRelativeResize="0"/>
          <p:nvPr/>
        </p:nvPicPr>
        <p:blipFill>
          <a:blip r:embed="rId3">
            <a:alphaModFix/>
          </a:blip>
          <a:stretch>
            <a:fillRect/>
          </a:stretch>
        </p:blipFill>
        <p:spPr>
          <a:xfrm>
            <a:off x="302275" y="4317704"/>
            <a:ext cx="639975" cy="530700"/>
          </a:xfrm>
          <a:prstGeom prst="rect">
            <a:avLst/>
          </a:prstGeom>
          <a:noFill/>
          <a:ln>
            <a:noFill/>
          </a:ln>
        </p:spPr>
      </p:pic>
      <p:sp>
        <p:nvSpPr>
          <p:cNvPr id="188" name="Google Shape;188;p30"/>
          <p:cNvSpPr/>
          <p:nvPr/>
        </p:nvSpPr>
        <p:spPr>
          <a:xfrm>
            <a:off x="751225" y="2129300"/>
            <a:ext cx="3455700" cy="1976400"/>
          </a:xfrm>
          <a:prstGeom prst="wedgeRoundRectCallout">
            <a:avLst>
              <a:gd name="adj1" fmla="val -62281"/>
              <a:gd name="adj2" fmla="val -50900"/>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Quicksand"/>
                <a:ea typeface="Quicksand"/>
                <a:cs typeface="Quicksand"/>
                <a:sym typeface="Quicksand"/>
              </a:rPr>
              <a:t>I am interested in the number/amount of… because….</a:t>
            </a:r>
            <a:endParaRPr sz="1800">
              <a:latin typeface="Quicksand"/>
              <a:ea typeface="Quicksand"/>
              <a:cs typeface="Quicksand"/>
              <a:sym typeface="Quicksand"/>
            </a:endParaRPr>
          </a:p>
          <a:p>
            <a:pPr marL="0" lvl="0" indent="0" algn="l" rtl="0">
              <a:spcBef>
                <a:spcPts val="0"/>
              </a:spcBef>
              <a:spcAft>
                <a:spcPts val="0"/>
              </a:spcAft>
              <a:buNone/>
            </a:pPr>
            <a:endParaRPr sz="1200">
              <a:latin typeface="Quicksand"/>
              <a:ea typeface="Quicksand"/>
              <a:cs typeface="Quicksand"/>
              <a:sym typeface="Quicksand"/>
            </a:endParaRPr>
          </a:p>
          <a:p>
            <a:pPr marL="0" lvl="0" indent="0" algn="l" rtl="0">
              <a:spcBef>
                <a:spcPts val="0"/>
              </a:spcBef>
              <a:spcAft>
                <a:spcPts val="0"/>
              </a:spcAft>
              <a:buNone/>
            </a:pPr>
            <a:r>
              <a:rPr lang="en" sz="1800">
                <a:latin typeface="Quicksand"/>
                <a:ea typeface="Quicksand"/>
                <a:cs typeface="Quicksand"/>
                <a:sym typeface="Quicksand"/>
              </a:rPr>
              <a:t>What </a:t>
            </a:r>
            <a:r>
              <a:rPr lang="en" sz="1800" b="1">
                <a:latin typeface="Quicksand"/>
                <a:ea typeface="Quicksand"/>
                <a:cs typeface="Quicksand"/>
                <a:sym typeface="Quicksand"/>
              </a:rPr>
              <a:t>quantities</a:t>
            </a:r>
            <a:r>
              <a:rPr lang="en" sz="1800">
                <a:latin typeface="Quicksand"/>
                <a:ea typeface="Quicksand"/>
                <a:cs typeface="Quicksand"/>
                <a:sym typeface="Quicksand"/>
              </a:rPr>
              <a:t> are you interested in finding out? Why?</a:t>
            </a:r>
            <a:endParaRPr sz="1800">
              <a:latin typeface="Quicksand"/>
              <a:ea typeface="Quicksand"/>
              <a:cs typeface="Quicksand"/>
              <a:sym typeface="Quicksand"/>
            </a:endParaRPr>
          </a:p>
        </p:txBody>
      </p:sp>
      <p:sp>
        <p:nvSpPr>
          <p:cNvPr id="189" name="Google Shape;189;p30"/>
          <p:cNvSpPr/>
          <p:nvPr/>
        </p:nvSpPr>
        <p:spPr>
          <a:xfrm>
            <a:off x="5360300" y="2622400"/>
            <a:ext cx="3115200" cy="2174700"/>
          </a:xfrm>
          <a:prstGeom prst="wedgeRoundRectCallout">
            <a:avLst>
              <a:gd name="adj1" fmla="val 58586"/>
              <a:gd name="adj2" fmla="val 45689"/>
              <a:gd name="adj3" fmla="val 0"/>
            </a:avLst>
          </a:prstGeom>
          <a:noFill/>
          <a:ln w="76200" cap="flat" cmpd="sng">
            <a:solidFill>
              <a:srgbClr val="0067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Quicksand"/>
                <a:ea typeface="Quicksand"/>
                <a:cs typeface="Quicksand"/>
                <a:sym typeface="Quicksand"/>
              </a:rPr>
              <a:t>The relationship between...and...is important because….</a:t>
            </a:r>
            <a:endParaRPr sz="1800">
              <a:latin typeface="Quicksand"/>
              <a:ea typeface="Quicksand"/>
              <a:cs typeface="Quicksand"/>
              <a:sym typeface="Quicksand"/>
            </a:endParaRPr>
          </a:p>
          <a:p>
            <a:pPr marL="0" lvl="0" indent="0" algn="l" rtl="0">
              <a:spcBef>
                <a:spcPts val="0"/>
              </a:spcBef>
              <a:spcAft>
                <a:spcPts val="0"/>
              </a:spcAft>
              <a:buNone/>
            </a:pPr>
            <a:endParaRPr sz="1200">
              <a:latin typeface="Quicksand"/>
              <a:ea typeface="Quicksand"/>
              <a:cs typeface="Quicksand"/>
              <a:sym typeface="Quicksand"/>
            </a:endParaRPr>
          </a:p>
          <a:p>
            <a:pPr marL="0" lvl="0" indent="0" algn="l" rtl="0">
              <a:spcBef>
                <a:spcPts val="0"/>
              </a:spcBef>
              <a:spcAft>
                <a:spcPts val="0"/>
              </a:spcAft>
              <a:buNone/>
            </a:pPr>
            <a:r>
              <a:rPr lang="en" sz="1800">
                <a:latin typeface="Quicksand"/>
                <a:ea typeface="Quicksand"/>
                <a:cs typeface="Quicksand"/>
                <a:sym typeface="Quicksand"/>
              </a:rPr>
              <a:t>What </a:t>
            </a:r>
            <a:r>
              <a:rPr lang="en" sz="1800" b="1">
                <a:latin typeface="Quicksand"/>
                <a:ea typeface="Quicksand"/>
                <a:cs typeface="Quicksand"/>
                <a:sym typeface="Quicksand"/>
              </a:rPr>
              <a:t>relationships</a:t>
            </a:r>
            <a:r>
              <a:rPr lang="en" sz="1800">
                <a:latin typeface="Quicksand"/>
                <a:ea typeface="Quicksand"/>
                <a:cs typeface="Quicksand"/>
                <a:sym typeface="Quicksand"/>
              </a:rPr>
              <a:t> do you think are important? Why?</a:t>
            </a:r>
            <a:endParaRPr sz="1800">
              <a:latin typeface="Quicksand"/>
              <a:ea typeface="Quicksand"/>
              <a:cs typeface="Quicksand"/>
              <a:sym typeface="Quicksan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TotalTime>
  <Words>1077</Words>
  <Application>Microsoft Macintosh PowerPoint</Application>
  <PresentationFormat>On-screen Show (16:9)</PresentationFormat>
  <Paragraphs>170</Paragraphs>
  <Slides>18</Slides>
  <Notes>18</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Calibri</vt:lpstr>
      <vt:lpstr>Arial</vt:lpstr>
      <vt:lpstr>Questrial</vt:lpstr>
      <vt:lpstr>Boogaloo</vt:lpstr>
      <vt:lpstr>Quicksand</vt:lpstr>
      <vt:lpstr>Simple Light</vt:lpstr>
      <vt:lpstr>Simple Light</vt:lpstr>
      <vt:lpstr>THREE 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ACTS</dc:title>
  <cp:lastModifiedBy>David Wees</cp:lastModifiedBy>
  <cp:revision>33</cp:revision>
  <dcterms:modified xsi:type="dcterms:W3CDTF">2019-10-29T04:02:38Z</dcterms:modified>
</cp:coreProperties>
</file>