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oogaloo" panose="03060902030202020203" pitchFamily="66" charset="0"/>
      <p:regular r:id="rId22"/>
    </p:embeddedFont>
    <p:embeddedFont>
      <p:font typeface="Calibri" panose="020F0502020204030204" pitchFamily="34" charset="0"/>
      <p:regular r:id="rId23"/>
      <p:bold r:id="rId24"/>
      <p:italic r:id="rId25"/>
      <p:boldItalic r:id="rId26"/>
    </p:embeddedFont>
    <p:embeddedFont>
      <p:font typeface="Questrial" panose="02000000000000000000" pitchFamily="2" charset="0"/>
      <p:regular r:id="rId27"/>
    </p:embeddedFont>
    <p:embeddedFont>
      <p:font typeface="Quicksan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If students ask for the number of taters in the bag.</a:t>
            </a:r>
            <a:endParaRPr sz="1200" b="1">
              <a:solidFill>
                <a:schemeClr val="dk1"/>
              </a:solidFill>
            </a:endParaRPr>
          </a:p>
          <a:p>
            <a:pPr marL="0" marR="0" lvl="0" indent="0" algn="l" rtl="0">
              <a:spcBef>
                <a:spcPts val="0"/>
              </a:spcBef>
              <a:spcAft>
                <a:spcPts val="0"/>
              </a:spcAft>
              <a:buNone/>
            </a:pPr>
            <a:r>
              <a:rPr lang="en" sz="1200">
                <a:solidFill>
                  <a:schemeClr val="dk1"/>
                </a:solidFill>
              </a:rPr>
              <a:t>Share the information after students ask for it. Answers do not need to be in the slides. You can remove this slide and use the actual video/images/answers from the resource folder as students ask for them.</a:t>
            </a:r>
            <a:endParaRPr sz="120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4" name="Picture 3">
            <a:extLst>
              <a:ext uri="{FF2B5EF4-FFF2-40B4-BE49-F238E27FC236}">
                <a16:creationId xmlns:a16="http://schemas.microsoft.com/office/drawing/2014/main" id="{CE8BC613-15AF-B647-A2F3-ECDA83E07F10}"/>
              </a:ext>
            </a:extLst>
          </p:cNvPr>
          <p:cNvPicPr>
            <a:picLocks noChangeAspect="1"/>
          </p:cNvPicPr>
          <p:nvPr/>
        </p:nvPicPr>
        <p:blipFill rotWithShape="1">
          <a:blip r:embed="rId3"/>
          <a:srcRect l="11029" t="42034" r="12034" b="4784"/>
          <a:stretch/>
        </p:blipFill>
        <p:spPr>
          <a:xfrm>
            <a:off x="2475854" y="1139126"/>
            <a:ext cx="4192291" cy="38639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2104A2F2-023A-3741-8DCA-62472F8AE5ED}"/>
              </a:ext>
            </a:extLst>
          </p:cNvPr>
          <p:cNvPicPr>
            <a:picLocks noChangeAspect="1"/>
          </p:cNvPicPr>
          <p:nvPr/>
        </p:nvPicPr>
        <p:blipFill rotWithShape="1">
          <a:blip r:embed="rId3"/>
          <a:srcRect t="11601" b="3577"/>
          <a:stretch/>
        </p:blipFill>
        <p:spPr>
          <a:xfrm>
            <a:off x="2741435" y="1160492"/>
            <a:ext cx="3507007" cy="3849589"/>
          </a:xfrm>
          <a:prstGeom prst="rect">
            <a:avLst/>
          </a:prstGeom>
        </p:spPr>
      </p:pic>
      <p:pic>
        <p:nvPicPr>
          <p:cNvPr id="278" name="Google Shape;278;p38"/>
          <p:cNvPicPr preferRelativeResize="0"/>
          <p:nvPr/>
        </p:nvPicPr>
        <p:blipFill>
          <a:blip r:embed="rId4">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5">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3">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4">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5">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flyer</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6">
            <a:alphaModFix/>
          </a:blip>
          <a:stretch>
            <a:fillRect/>
          </a:stretch>
        </p:blipFill>
        <p:spPr>
          <a:xfrm>
            <a:off x="333725" y="4354452"/>
            <a:ext cx="595500" cy="512797"/>
          </a:xfrm>
          <a:prstGeom prst="rect">
            <a:avLst/>
          </a:prstGeom>
          <a:noFill/>
          <a:ln>
            <a:noFill/>
          </a:ln>
        </p:spPr>
      </p:pic>
      <p:pic>
        <p:nvPicPr>
          <p:cNvPr id="4" name="Picture 3">
            <a:extLst>
              <a:ext uri="{FF2B5EF4-FFF2-40B4-BE49-F238E27FC236}">
                <a16:creationId xmlns:a16="http://schemas.microsoft.com/office/drawing/2014/main" id="{1673F8F7-A055-CC4A-A861-68CAE4096D9D}"/>
              </a:ext>
            </a:extLst>
          </p:cNvPr>
          <p:cNvPicPr>
            <a:picLocks noChangeAspect="1"/>
          </p:cNvPicPr>
          <p:nvPr/>
        </p:nvPicPr>
        <p:blipFill>
          <a:blip r:embed="rId7"/>
          <a:stretch>
            <a:fillRect/>
          </a:stretch>
        </p:blipFill>
        <p:spPr>
          <a:xfrm>
            <a:off x="4765728" y="248372"/>
            <a:ext cx="3572360" cy="47631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4800" i="1" dirty="0">
                <a:latin typeface="Quicksand"/>
                <a:ea typeface="Quicksand"/>
                <a:cs typeface="Quicksand"/>
                <a:sym typeface="Quicksand"/>
              </a:rPr>
              <a:t>When should we keep our free coffee card? When should we bet it?</a:t>
            </a:r>
            <a:endParaRPr sz="48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What’s an answer that you are sure is </a:t>
            </a:r>
            <a:r>
              <a:rPr lang="en" sz="2400" b="1" i="1">
                <a:solidFill>
                  <a:schemeClr val="dk1"/>
                </a:solidFill>
              </a:rPr>
              <a:t>too large</a:t>
            </a:r>
            <a:r>
              <a:rPr lang="en" sz="2400">
                <a:solidFill>
                  <a:schemeClr val="dk1"/>
                </a:solidFill>
              </a:rPr>
              <a:t>? (High)</a:t>
            </a:r>
            <a:endParaRPr sz="2400"/>
          </a:p>
          <a:p>
            <a:pPr marL="0" lvl="0" indent="0" algn="ctr" rtl="0">
              <a:spcBef>
                <a:spcPts val="0"/>
              </a:spcBef>
              <a:spcAft>
                <a:spcPts val="0"/>
              </a:spcAft>
              <a:buNone/>
            </a:pPr>
            <a:endParaRPr sz="1600"/>
          </a:p>
          <a:p>
            <a:pPr marL="0" lvl="0" indent="0" algn="ctr" rtl="0">
              <a:spcBef>
                <a:spcPts val="0"/>
              </a:spcBef>
              <a:spcAft>
                <a:spcPts val="0"/>
              </a:spcAft>
              <a:buNone/>
            </a:pPr>
            <a:r>
              <a:rPr lang="en" sz="2400"/>
              <a:t>What’s an answer that you are sure is </a:t>
            </a:r>
            <a:r>
              <a:rPr lang="en" sz="2400" b="1" i="1"/>
              <a:t>too small</a:t>
            </a:r>
            <a:r>
              <a:rPr lang="en" sz="2400"/>
              <a:t>? (Low)</a:t>
            </a:r>
            <a:endParaRPr sz="2400"/>
          </a:p>
          <a:p>
            <a:pPr marL="0" lvl="0" indent="0" algn="ctr" rtl="0">
              <a:spcBef>
                <a:spcPts val="0"/>
              </a:spcBef>
              <a:spcAft>
                <a:spcPts val="0"/>
              </a:spcAft>
              <a:buNone/>
            </a:pPr>
            <a:endParaRPr sz="1600"/>
          </a:p>
          <a:p>
            <a:pPr marL="0" lvl="0" indent="0" algn="ctr" rtl="0">
              <a:spcBef>
                <a:spcPts val="0"/>
              </a:spcBef>
              <a:spcAft>
                <a:spcPts val="0"/>
              </a:spcAft>
              <a:buClr>
                <a:schemeClr val="dk1"/>
              </a:buClr>
              <a:buSzPts val="1100"/>
              <a:buFont typeface="Arial"/>
              <a:buNone/>
            </a:pPr>
            <a:r>
              <a:rPr lang="en" sz="2400">
                <a:solidFill>
                  <a:schemeClr val="dk1"/>
                </a:solidFill>
              </a:rPr>
              <a:t>What is your </a:t>
            </a:r>
            <a:r>
              <a:rPr lang="en" sz="2400" b="1" i="1">
                <a:solidFill>
                  <a:schemeClr val="dk1"/>
                </a:solidFill>
              </a:rPr>
              <a:t>best guess</a:t>
            </a:r>
            <a:r>
              <a:rPr lang="en" sz="2400">
                <a:solidFill>
                  <a:schemeClr val="dk1"/>
                </a:solidFill>
              </a:rPr>
              <a:t>? (Best)</a:t>
            </a: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3000" i="1" dirty="0">
                <a:solidFill>
                  <a:schemeClr val="dk1"/>
                </a:solidFill>
                <a:latin typeface="Quicksand"/>
                <a:ea typeface="Quicksand"/>
                <a:cs typeface="Quicksand"/>
                <a:sym typeface="Quicksand"/>
              </a:rPr>
              <a:t>When should we bet our free coffee</a:t>
            </a:r>
            <a:r>
              <a:rPr lang="en" sz="3000" i="1" dirty="0">
                <a:solidFill>
                  <a:schemeClr val="dk1"/>
                </a:solidFill>
                <a:latin typeface="Quicksand"/>
                <a:ea typeface="Quicksand"/>
                <a:cs typeface="Quicksand"/>
                <a:sym typeface="Quicksand"/>
              </a:rPr>
              <a:t>?</a:t>
            </a:r>
            <a:endParaRPr sz="3000" dirty="0"/>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1092</Words>
  <Application>Microsoft Macintosh PowerPoint</Application>
  <PresentationFormat>On-screen Show (16:9)</PresentationFormat>
  <Paragraphs>170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14</cp:revision>
  <dcterms:modified xsi:type="dcterms:W3CDTF">2019-10-29T05:13:59Z</dcterms:modified>
</cp:coreProperties>
</file>