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75" r:id="rId15"/>
    <p:sldId id="268" r:id="rId16"/>
    <p:sldId id="269" r:id="rId17"/>
    <p:sldId id="270" r:id="rId18"/>
    <p:sldId id="271" r:id="rId19"/>
    <p:sldId id="272" r:id="rId20"/>
    <p:sldId id="273" r:id="rId21"/>
    <p:sldId id="274" r:id="rId22"/>
  </p:sldIdLst>
  <p:sldSz cx="9144000" cy="5143500" type="screen16x9"/>
  <p:notesSz cx="6858000" cy="9144000"/>
  <p:embeddedFontLst>
    <p:embeddedFont>
      <p:font typeface="Boogaloo" panose="03060902030202020203" pitchFamily="66" charset="0"/>
      <p:regular r:id="rId24"/>
    </p:embeddedFont>
    <p:embeddedFont>
      <p:font typeface="Calibri" panose="020F0502020204030204" pitchFamily="34" charset="0"/>
      <p:regular r:id="rId25"/>
      <p:bold r:id="rId26"/>
      <p:italic r:id="rId27"/>
      <p:boldItalic r:id="rId28"/>
    </p:embeddedFont>
    <p:embeddedFont>
      <p:font typeface="Questrial" panose="02000000000000000000" pitchFamily="2" charset="0"/>
      <p:regular r:id="rId29"/>
    </p:embeddedFont>
    <p:embeddedFont>
      <p:font typeface="Quicksand" pitchFamily="2" charset="77"/>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25c3536b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g325c3536b1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a:solidFill>
                  <a:schemeClr val="dk1"/>
                </a:solidFill>
              </a:rPr>
              <a:t>If students ask for the amount of time it took to peel the potato. Students can watch again and time it.</a:t>
            </a:r>
            <a:endParaRPr sz="1200" b="1">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b="0" i="0" u="none" strike="noStrike" cap="none">
              <a:solidFill>
                <a:schemeClr val="dk1"/>
              </a:solidFill>
              <a:latin typeface="Arial"/>
              <a:ea typeface="Arial"/>
              <a:cs typeface="Arial"/>
              <a:sym typeface="Arial"/>
            </a:endParaRPr>
          </a:p>
        </p:txBody>
      </p:sp>
      <p:sp>
        <p:nvSpPr>
          <p:cNvPr id="212" name="Google Shape;212;g325c3536b1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25c3536b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g325c3536b1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1">
                <a:solidFill>
                  <a:schemeClr val="dk1"/>
                </a:solidFill>
              </a:rPr>
              <a:t>If students ask for the amount of time it took to peel the potato. Students can watch again and time it.</a:t>
            </a:r>
            <a:endParaRPr sz="1200" b="1">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b="0" i="0" u="none" strike="noStrike" cap="none">
              <a:solidFill>
                <a:schemeClr val="dk1"/>
              </a:solidFill>
              <a:latin typeface="Arial"/>
              <a:ea typeface="Arial"/>
              <a:cs typeface="Arial"/>
              <a:sym typeface="Arial"/>
            </a:endParaRPr>
          </a:p>
        </p:txBody>
      </p:sp>
      <p:sp>
        <p:nvSpPr>
          <p:cNvPr id="212" name="Google Shape;212;g325c3536b1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079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tiff"/><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759942A9-80E6-FB49-AB28-4D593B2DF019}"/>
              </a:ext>
            </a:extLst>
          </p:cNvPr>
          <p:cNvPicPr>
            <a:picLocks noChangeAspect="1"/>
          </p:cNvPicPr>
          <p:nvPr/>
        </p:nvPicPr>
        <p:blipFill>
          <a:blip r:embed="rId3"/>
          <a:stretch>
            <a:fillRect/>
          </a:stretch>
        </p:blipFill>
        <p:spPr>
          <a:xfrm>
            <a:off x="1256539" y="1263909"/>
            <a:ext cx="6630921" cy="363121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13"/>
        <p:cNvGrpSpPr/>
        <p:nvPr/>
      </p:nvGrpSpPr>
      <p:grpSpPr>
        <a:xfrm>
          <a:off x="0" y="0"/>
          <a:ext cx="0" cy="0"/>
          <a:chOff x="0" y="0"/>
          <a:chExt cx="0" cy="0"/>
        </a:xfrm>
      </p:grpSpPr>
      <p:sp>
        <p:nvSpPr>
          <p:cNvPr id="215" name="Google Shape;215;p3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16" name="Google Shape;216;p33"/>
          <p:cNvPicPr preferRelativeResize="0"/>
          <p:nvPr/>
        </p:nvPicPr>
        <p:blipFill>
          <a:blip r:embed="rId3">
            <a:alphaModFix/>
          </a:blip>
          <a:stretch>
            <a:fillRect/>
          </a:stretch>
        </p:blipFill>
        <p:spPr>
          <a:xfrm>
            <a:off x="333725" y="297738"/>
            <a:ext cx="655075" cy="649175"/>
          </a:xfrm>
          <a:prstGeom prst="rect">
            <a:avLst/>
          </a:prstGeom>
          <a:noFill/>
          <a:ln>
            <a:noFill/>
          </a:ln>
        </p:spPr>
      </p:pic>
      <p:pic>
        <p:nvPicPr>
          <p:cNvPr id="217" name="Google Shape;217;p33"/>
          <p:cNvPicPr preferRelativeResize="0"/>
          <p:nvPr/>
        </p:nvPicPr>
        <p:blipFill rotWithShape="1">
          <a:blip r:embed="rId4">
            <a:alphaModFix/>
          </a:blip>
          <a:srcRect/>
          <a:stretch/>
        </p:blipFill>
        <p:spPr>
          <a:xfrm>
            <a:off x="8100050" y="311535"/>
            <a:ext cx="595500" cy="621600"/>
          </a:xfrm>
          <a:prstGeom prst="rect">
            <a:avLst/>
          </a:prstGeom>
          <a:noFill/>
          <a:ln>
            <a:noFill/>
          </a:ln>
        </p:spPr>
      </p:pic>
      <p:pic>
        <p:nvPicPr>
          <p:cNvPr id="3" name="Picture 2">
            <a:extLst>
              <a:ext uri="{FF2B5EF4-FFF2-40B4-BE49-F238E27FC236}">
                <a16:creationId xmlns:a16="http://schemas.microsoft.com/office/drawing/2014/main" id="{92024529-9875-2E4C-B971-D553F3EF6A73}"/>
              </a:ext>
            </a:extLst>
          </p:cNvPr>
          <p:cNvPicPr>
            <a:picLocks noChangeAspect="1"/>
          </p:cNvPicPr>
          <p:nvPr/>
        </p:nvPicPr>
        <p:blipFill rotWithShape="1">
          <a:blip r:embed="rId5"/>
          <a:srcRect l="45349" t="38906" r="435" b="26995"/>
          <a:stretch/>
        </p:blipFill>
        <p:spPr>
          <a:xfrm>
            <a:off x="2216257" y="1169151"/>
            <a:ext cx="4711485" cy="383083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13"/>
        <p:cNvGrpSpPr/>
        <p:nvPr/>
      </p:nvGrpSpPr>
      <p:grpSpPr>
        <a:xfrm>
          <a:off x="0" y="0"/>
          <a:ext cx="0" cy="0"/>
          <a:chOff x="0" y="0"/>
          <a:chExt cx="0" cy="0"/>
        </a:xfrm>
      </p:grpSpPr>
      <p:sp>
        <p:nvSpPr>
          <p:cNvPr id="215" name="Google Shape;215;p3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16" name="Google Shape;216;p33"/>
          <p:cNvPicPr preferRelativeResize="0"/>
          <p:nvPr/>
        </p:nvPicPr>
        <p:blipFill>
          <a:blip r:embed="rId3">
            <a:alphaModFix/>
          </a:blip>
          <a:stretch>
            <a:fillRect/>
          </a:stretch>
        </p:blipFill>
        <p:spPr>
          <a:xfrm>
            <a:off x="333725" y="297738"/>
            <a:ext cx="655075" cy="649175"/>
          </a:xfrm>
          <a:prstGeom prst="rect">
            <a:avLst/>
          </a:prstGeom>
          <a:noFill/>
          <a:ln>
            <a:noFill/>
          </a:ln>
        </p:spPr>
      </p:pic>
      <p:pic>
        <p:nvPicPr>
          <p:cNvPr id="217" name="Google Shape;217;p33"/>
          <p:cNvPicPr preferRelativeResize="0"/>
          <p:nvPr/>
        </p:nvPicPr>
        <p:blipFill rotWithShape="1">
          <a:blip r:embed="rId4">
            <a:alphaModFix/>
          </a:blip>
          <a:srcRect/>
          <a:stretch/>
        </p:blipFill>
        <p:spPr>
          <a:xfrm>
            <a:off x="8100050" y="311535"/>
            <a:ext cx="595500" cy="621600"/>
          </a:xfrm>
          <a:prstGeom prst="rect">
            <a:avLst/>
          </a:prstGeom>
          <a:noFill/>
          <a:ln>
            <a:noFill/>
          </a:ln>
        </p:spPr>
      </p:pic>
      <p:pic>
        <p:nvPicPr>
          <p:cNvPr id="2" name="Picture 1">
            <a:extLst>
              <a:ext uri="{FF2B5EF4-FFF2-40B4-BE49-F238E27FC236}">
                <a16:creationId xmlns:a16="http://schemas.microsoft.com/office/drawing/2014/main" id="{243CE91C-B296-D041-80F9-CA27D1FAAC19}"/>
              </a:ext>
            </a:extLst>
          </p:cNvPr>
          <p:cNvPicPr>
            <a:picLocks noChangeAspect="1"/>
          </p:cNvPicPr>
          <p:nvPr/>
        </p:nvPicPr>
        <p:blipFill>
          <a:blip r:embed="rId5"/>
          <a:stretch>
            <a:fillRect/>
          </a:stretch>
        </p:blipFill>
        <p:spPr>
          <a:xfrm>
            <a:off x="1807785" y="1206629"/>
            <a:ext cx="5528430" cy="3688499"/>
          </a:xfrm>
          <a:prstGeom prst="rect">
            <a:avLst/>
          </a:prstGeom>
        </p:spPr>
      </p:pic>
      <p:sp>
        <p:nvSpPr>
          <p:cNvPr id="4" name="TextBox 3">
            <a:extLst>
              <a:ext uri="{FF2B5EF4-FFF2-40B4-BE49-F238E27FC236}">
                <a16:creationId xmlns:a16="http://schemas.microsoft.com/office/drawing/2014/main" id="{B76BE3DF-396F-0146-82C4-F574FB61DAEC}"/>
              </a:ext>
            </a:extLst>
          </p:cNvPr>
          <p:cNvSpPr txBox="1"/>
          <p:nvPr/>
        </p:nvSpPr>
        <p:spPr>
          <a:xfrm>
            <a:off x="5160936" y="4021811"/>
            <a:ext cx="1503336" cy="523220"/>
          </a:xfrm>
          <a:prstGeom prst="rect">
            <a:avLst/>
          </a:prstGeom>
          <a:noFill/>
        </p:spPr>
        <p:txBody>
          <a:bodyPr wrap="square" rtlCol="0">
            <a:spAutoFit/>
          </a:bodyPr>
          <a:lstStyle/>
          <a:p>
            <a:r>
              <a:rPr lang="en-US" sz="2800" b="1" dirty="0">
                <a:solidFill>
                  <a:schemeClr val="bg1"/>
                </a:solidFill>
              </a:rPr>
              <a:t>4 floors</a:t>
            </a:r>
          </a:p>
        </p:txBody>
      </p:sp>
    </p:spTree>
    <p:extLst>
      <p:ext uri="{BB962C8B-B14F-4D97-AF65-F5344CB8AC3E}">
        <p14:creationId xmlns:p14="http://schemas.microsoft.com/office/powerpoint/2010/main" val="1104302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Picture 1">
            <a:extLst>
              <a:ext uri="{FF2B5EF4-FFF2-40B4-BE49-F238E27FC236}">
                <a16:creationId xmlns:a16="http://schemas.microsoft.com/office/drawing/2014/main" id="{31A42420-29B2-4540-AFC1-9E38A03A9839}"/>
              </a:ext>
            </a:extLst>
          </p:cNvPr>
          <p:cNvPicPr>
            <a:picLocks noChangeAspect="1"/>
          </p:cNvPicPr>
          <p:nvPr/>
        </p:nvPicPr>
        <p:blipFill>
          <a:blip r:embed="rId3"/>
          <a:stretch>
            <a:fillRect/>
          </a:stretch>
        </p:blipFill>
        <p:spPr>
          <a:xfrm>
            <a:off x="1445761" y="1515207"/>
            <a:ext cx="6057270" cy="3134285"/>
          </a:xfrm>
          <a:prstGeom prst="rect">
            <a:avLst/>
          </a:prstGeom>
        </p:spPr>
      </p:pic>
      <p:pic>
        <p:nvPicPr>
          <p:cNvPr id="278" name="Google Shape;278;p38"/>
          <p:cNvPicPr preferRelativeResize="0"/>
          <p:nvPr/>
        </p:nvPicPr>
        <p:blipFill>
          <a:blip r:embed="rId4">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5">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8100050" y="311535"/>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a:t>As you watch the </a:t>
            </a:r>
            <a:endParaRPr sz="2400" b="1"/>
          </a:p>
          <a:p>
            <a:pPr marL="0" lvl="0" indent="0" algn="l" rtl="0">
              <a:spcBef>
                <a:spcPts val="0"/>
              </a:spcBef>
              <a:spcAft>
                <a:spcPts val="0"/>
              </a:spcAft>
              <a:buNone/>
            </a:pPr>
            <a:r>
              <a:rPr lang="en" sz="2400" b="1"/>
              <a:t>video clip, </a:t>
            </a:r>
            <a:endParaRPr sz="2400" b="1"/>
          </a:p>
          <a:p>
            <a:pPr marL="0" lvl="0" indent="0" algn="l" rtl="0">
              <a:spcBef>
                <a:spcPts val="0"/>
              </a:spcBef>
              <a:spcAft>
                <a:spcPts val="0"/>
              </a:spcAft>
              <a:buNone/>
            </a:pPr>
            <a:r>
              <a:rPr lang="en" sz="2400" b="1"/>
              <a:t>ask yourself... </a:t>
            </a:r>
            <a:endParaRPr sz="2400" b="1"/>
          </a:p>
          <a:p>
            <a:pPr marL="0" lvl="0" indent="0" algn="l" rtl="0">
              <a:spcBef>
                <a:spcPts val="0"/>
              </a:spcBef>
              <a:spcAft>
                <a:spcPts val="0"/>
              </a:spcAft>
              <a:buNone/>
            </a:pPr>
            <a:endParaRPr sz="2000" i="1"/>
          </a:p>
          <a:p>
            <a:pPr marL="0" lvl="0" indent="0" algn="l" rtl="0">
              <a:spcBef>
                <a:spcPts val="0"/>
              </a:spcBef>
              <a:spcAft>
                <a:spcPts val="0"/>
              </a:spcAft>
              <a:buNone/>
            </a:pPr>
            <a:r>
              <a:rPr lang="en" sz="2000" i="1"/>
              <a:t>“What do I notice?” </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en" sz="2000" i="1"/>
              <a:t>“What do I wonder?”</a:t>
            </a:r>
            <a:endParaRPr sz="2000" i="1"/>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ppleMothership.mov">
            <a:hlinkClick r:id="" action="ppaction://media"/>
            <a:extLst>
              <a:ext uri="{FF2B5EF4-FFF2-40B4-BE49-F238E27FC236}">
                <a16:creationId xmlns:a16="http://schemas.microsoft.com/office/drawing/2014/main" id="{AAF3F9F4-9786-294F-8333-70229225FC5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36897" y="1175025"/>
            <a:ext cx="5194380" cy="3895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i="1" u="none" strike="noStrike" cap="none" dirty="0">
                <a:solidFill>
                  <a:schemeClr val="dk1"/>
                </a:solidFill>
                <a:latin typeface="Quicksand"/>
                <a:ea typeface="Quicksand"/>
                <a:cs typeface="Quicksand"/>
                <a:sym typeface="Quicksand"/>
              </a:rPr>
              <a:t>What is the volume of </a:t>
            </a:r>
          </a:p>
          <a:p>
            <a:pPr marL="342900" marR="0" lvl="0" indent="-342900" algn="ctr" rtl="0">
              <a:spcBef>
                <a:spcPts val="520"/>
              </a:spcBef>
              <a:spcAft>
                <a:spcPts val="0"/>
              </a:spcAft>
              <a:buClr>
                <a:schemeClr val="dk1"/>
              </a:buClr>
              <a:buFont typeface="Arial"/>
              <a:buNone/>
            </a:pPr>
            <a:r>
              <a:rPr lang="en" sz="4800" i="1" u="none" strike="noStrike" cap="none" dirty="0">
                <a:solidFill>
                  <a:schemeClr val="dk1"/>
                </a:solidFill>
                <a:latin typeface="Quicksand"/>
                <a:ea typeface="Quicksand"/>
                <a:cs typeface="Quicksand"/>
                <a:sym typeface="Quicksand"/>
              </a:rPr>
              <a:t>that buil</a:t>
            </a:r>
            <a:r>
              <a:rPr lang="en" sz="4800" i="1" dirty="0">
                <a:latin typeface="Quicksand"/>
                <a:ea typeface="Quicksand"/>
                <a:cs typeface="Quicksand"/>
                <a:sym typeface="Quicksand"/>
              </a:rPr>
              <a:t>ding?!</a:t>
            </a:r>
            <a:endParaRPr sz="48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What’s an answer that you are sure is </a:t>
            </a:r>
            <a:r>
              <a:rPr lang="en" sz="2400" b="1" i="1">
                <a:solidFill>
                  <a:schemeClr val="dk1"/>
                </a:solidFill>
              </a:rPr>
              <a:t>too large</a:t>
            </a:r>
            <a:r>
              <a:rPr lang="en" sz="2400">
                <a:solidFill>
                  <a:schemeClr val="dk1"/>
                </a:solidFill>
              </a:rPr>
              <a:t>? (High)</a:t>
            </a:r>
            <a:endParaRPr sz="2400"/>
          </a:p>
          <a:p>
            <a:pPr marL="0" lvl="0" indent="0" algn="ctr" rtl="0">
              <a:spcBef>
                <a:spcPts val="0"/>
              </a:spcBef>
              <a:spcAft>
                <a:spcPts val="0"/>
              </a:spcAft>
              <a:buNone/>
            </a:pPr>
            <a:endParaRPr sz="1600"/>
          </a:p>
          <a:p>
            <a:pPr marL="0" lvl="0" indent="0" algn="ctr" rtl="0">
              <a:spcBef>
                <a:spcPts val="0"/>
              </a:spcBef>
              <a:spcAft>
                <a:spcPts val="0"/>
              </a:spcAft>
              <a:buNone/>
            </a:pPr>
            <a:r>
              <a:rPr lang="en" sz="2400"/>
              <a:t>What’s an answer that you are sure is </a:t>
            </a:r>
            <a:r>
              <a:rPr lang="en" sz="2400" b="1" i="1"/>
              <a:t>too small</a:t>
            </a:r>
            <a:r>
              <a:rPr lang="en" sz="2400"/>
              <a:t>? (Low)</a:t>
            </a:r>
            <a:endParaRPr sz="2400"/>
          </a:p>
          <a:p>
            <a:pPr marL="0" lvl="0" indent="0" algn="ctr" rtl="0">
              <a:spcBef>
                <a:spcPts val="0"/>
              </a:spcBef>
              <a:spcAft>
                <a:spcPts val="0"/>
              </a:spcAft>
              <a:buNone/>
            </a:pPr>
            <a:endParaRPr sz="1600"/>
          </a:p>
          <a:p>
            <a:pPr marL="0" lvl="0" indent="0" algn="ctr" rtl="0">
              <a:spcBef>
                <a:spcPts val="0"/>
              </a:spcBef>
              <a:spcAft>
                <a:spcPts val="0"/>
              </a:spcAft>
              <a:buClr>
                <a:schemeClr val="dk1"/>
              </a:buClr>
              <a:buSzPts val="1100"/>
              <a:buFont typeface="Arial"/>
              <a:buNone/>
            </a:pPr>
            <a:r>
              <a:rPr lang="en" sz="2400">
                <a:solidFill>
                  <a:schemeClr val="dk1"/>
                </a:solidFill>
              </a:rPr>
              <a:t>What is your </a:t>
            </a:r>
            <a:r>
              <a:rPr lang="en" sz="2400" b="1" i="1">
                <a:solidFill>
                  <a:schemeClr val="dk1"/>
                </a:solidFill>
              </a:rPr>
              <a:t>best guess</a:t>
            </a:r>
            <a:r>
              <a:rPr lang="en" sz="2400">
                <a:solidFill>
                  <a:schemeClr val="dk1"/>
                </a:solidFill>
              </a:rPr>
              <a:t>? (Best)</a:t>
            </a: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3000" i="1" dirty="0">
                <a:solidFill>
                  <a:schemeClr val="dk1"/>
                </a:solidFill>
                <a:latin typeface="Quicksand"/>
                <a:ea typeface="Quicksand"/>
                <a:cs typeface="Quicksand"/>
                <a:sym typeface="Quicksand"/>
              </a:rPr>
              <a:t>What is the volume of </a:t>
            </a:r>
          </a:p>
          <a:p>
            <a:pPr marL="342900" lvl="0" indent="-342900" algn="ctr">
              <a:spcBef>
                <a:spcPts val="520"/>
              </a:spcBef>
            </a:pPr>
            <a:r>
              <a:rPr lang="en-US" sz="3000" i="1" dirty="0">
                <a:solidFill>
                  <a:schemeClr val="dk1"/>
                </a:solidFill>
                <a:latin typeface="Quicksand"/>
                <a:ea typeface="Quicksand"/>
                <a:cs typeface="Quicksand"/>
                <a:sym typeface="Quicksand"/>
              </a:rPr>
              <a:t>that building</a:t>
            </a:r>
            <a:r>
              <a:rPr lang="en" sz="3000" i="1" dirty="0">
                <a:solidFill>
                  <a:schemeClr val="dk1"/>
                </a:solidFill>
                <a:latin typeface="Quicksand"/>
                <a:ea typeface="Quicksand"/>
                <a:cs typeface="Quicksand"/>
                <a:sym typeface="Quicksand"/>
              </a:rPr>
              <a:t>?!</a:t>
            </a:r>
            <a:endParaRPr sz="3000" dirty="0"/>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TotalTime>
  <Words>1225</Words>
  <Application>Microsoft Macintosh PowerPoint</Application>
  <PresentationFormat>On-screen Show (16:9)</PresentationFormat>
  <Paragraphs>183</Paragraphs>
  <Slides>20</Slides>
  <Notes>20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13</cp:revision>
  <dcterms:modified xsi:type="dcterms:W3CDTF">2019-10-29T05:13:09Z</dcterms:modified>
</cp:coreProperties>
</file>