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Boogaloo" panose="03060902030202020203" pitchFamily="66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estrial" panose="02000000000000000000" pitchFamily="2" charset="0"/>
      <p:regular r:id="rId19"/>
    </p:embeddedFont>
    <p:embeddedFont>
      <p:font typeface="Quicksand" pitchFamily="2" charset="77"/>
      <p:regular r:id="rId20"/>
      <p:bold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6c06e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g116c06e2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16c06e2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6c06e27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g116c06e27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116c06e279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6c06e27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g116c06e27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16c06e279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6c06e27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g116c06e27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116c06e279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6c06e27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g116c06e27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INSERT TYPES OF REPRESENTATIONS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16c06e279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6c06e27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g116c06e27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16c06e279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6c06e27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g116c06e27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16c06e279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6c06e27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g116c06e27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116c06e279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6c06e27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g116c06e27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116c06e279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6c06e27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g116c06e27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16c06e279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/>
            </a:lvl1pPr>
            <a:lvl2pPr marL="91440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3pPr>
            <a:lvl4pPr marL="182880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457200" y="1698987"/>
            <a:ext cx="40401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457200" y="2449512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4645025" y="1698987"/>
            <a:ext cx="40419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4645025" y="2449512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7376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237375" y="4202325"/>
            <a:ext cx="1214100" cy="12249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ctrTitle"/>
          </p:nvPr>
        </p:nvSpPr>
        <p:spPr>
          <a:xfrm>
            <a:off x="438125" y="481075"/>
            <a:ext cx="8379600" cy="1868400"/>
          </a:xfrm>
          <a:prstGeom prst="rect">
            <a:avLst/>
          </a:prstGeom>
          <a:solidFill>
            <a:srgbClr val="FFFFFF"/>
          </a:solidFill>
          <a:ln w="1143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C</a:t>
            </a:r>
            <a:r>
              <a:rPr lang="en-US">
                <a:solidFill>
                  <a:srgbClr val="1C4587"/>
                </a:solidFill>
              </a:rPr>
              <a:t>ONNECTING</a:t>
            </a:r>
            <a:r>
              <a:rPr lang="en-US" sz="3600">
                <a:solidFill>
                  <a:srgbClr val="1C4587"/>
                </a:solidFill>
              </a:rPr>
              <a:t> </a:t>
            </a:r>
            <a:endParaRPr sz="3600">
              <a:solidFill>
                <a:srgbClr val="1C4587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R</a:t>
            </a:r>
            <a:r>
              <a:rPr lang="en-US">
                <a:solidFill>
                  <a:srgbClr val="1C4587"/>
                </a:solidFill>
              </a:rPr>
              <a:t>EPRESENTATIONS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1244375" y="2696199"/>
            <a:ext cx="6767100" cy="1279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An Instructional Routine 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Prompting Structural Thinking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-180249">
            <a:off x="55237" y="195972"/>
            <a:ext cx="2165350" cy="216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425" y="4673525"/>
            <a:ext cx="1718900" cy="172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275" y="4037050"/>
            <a:ext cx="1718900" cy="1727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3943" y="4588025"/>
            <a:ext cx="1785962" cy="17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5193724" y="5077075"/>
            <a:ext cx="751651" cy="75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6525" y="5009800"/>
            <a:ext cx="755050" cy="7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/>
          <p:nvPr/>
        </p:nvSpPr>
        <p:spPr>
          <a:xfrm>
            <a:off x="374475" y="4344824"/>
            <a:ext cx="939900" cy="939900"/>
          </a:xfrm>
          <a:prstGeom prst="ellipse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675" y="4542150"/>
            <a:ext cx="751500" cy="5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551526">
            <a:off x="1233615" y="4899543"/>
            <a:ext cx="623797" cy="623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27875" y="6267551"/>
            <a:ext cx="1718900" cy="468275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10675" y="4154524"/>
            <a:ext cx="1295938" cy="12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38082">
            <a:off x="7241414" y="4983543"/>
            <a:ext cx="623797" cy="62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338120" flipH="1">
            <a:off x="7033529" y="239848"/>
            <a:ext cx="2123242" cy="212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2075" y="5930538"/>
            <a:ext cx="1132300" cy="805288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body" idx="1"/>
          </p:nvPr>
        </p:nvSpPr>
        <p:spPr>
          <a:xfrm>
            <a:off x="217575" y="1560633"/>
            <a:ext cx="8614200" cy="46947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8" name="Google Shape;238;p31"/>
          <p:cNvSpPr/>
          <p:nvPr/>
        </p:nvSpPr>
        <p:spPr>
          <a:xfrm>
            <a:off x="543625" y="1958300"/>
            <a:ext cx="8060700" cy="1817700"/>
          </a:xfrm>
          <a:prstGeom prst="wedgeRoundRectCallout">
            <a:avLst>
              <a:gd name="adj1" fmla="val -47694"/>
              <a:gd name="adj2" fmla="val -36855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39" name="Google Shape;239;p31"/>
          <p:cNvSpPr txBox="1"/>
          <p:nvPr/>
        </p:nvSpPr>
        <p:spPr>
          <a:xfrm>
            <a:off x="1150100" y="2301410"/>
            <a:ext cx="7780800" cy="1288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Paying attention to … in a graph / quadratic function is helpful because...</a:t>
            </a:r>
            <a:endParaRPr sz="3200" i="1" dirty="0"/>
          </a:p>
        </p:txBody>
      </p:sp>
      <p:sp>
        <p:nvSpPr>
          <p:cNvPr id="240" name="Google Shape;240;p31"/>
          <p:cNvSpPr/>
          <p:nvPr/>
        </p:nvSpPr>
        <p:spPr>
          <a:xfrm>
            <a:off x="543625" y="4116950"/>
            <a:ext cx="8060700" cy="1670400"/>
          </a:xfrm>
          <a:prstGeom prst="wedgeRoundRectCallout">
            <a:avLst>
              <a:gd name="adj1" fmla="val 50105"/>
              <a:gd name="adj2" fmla="val 23569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When interpreting a graph / quadratic function, I learned to pay attention to…</a:t>
            </a:r>
            <a:endParaRPr sz="3200" i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5675" y="5130292"/>
            <a:ext cx="856200" cy="8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00" y="1871425"/>
            <a:ext cx="995100" cy="9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1"/>
          <p:cNvSpPr txBox="1">
            <a:spLocks noGrp="1"/>
          </p:cNvSpPr>
          <p:nvPr>
            <p:ph type="title"/>
          </p:nvPr>
        </p:nvSpPr>
        <p:spPr>
          <a:xfrm>
            <a:off x="259275" y="375300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Reflect on Learning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/>
          <p:nvPr/>
        </p:nvSpPr>
        <p:spPr>
          <a:xfrm>
            <a:off x="253500" y="1551000"/>
            <a:ext cx="8618100" cy="4803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201375" y="290250"/>
            <a:ext cx="8760000" cy="98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</a:rPr>
              <a:t>C</a:t>
            </a:r>
            <a:r>
              <a:rPr lang="en-US" sz="3500">
                <a:solidFill>
                  <a:srgbClr val="000000"/>
                </a:solidFill>
              </a:rPr>
              <a:t>ONNECTING </a:t>
            </a:r>
            <a:r>
              <a:rPr lang="en-US" sz="4400">
                <a:solidFill>
                  <a:srgbClr val="000000"/>
                </a:solidFill>
              </a:rPr>
              <a:t>R</a:t>
            </a:r>
            <a:r>
              <a:rPr lang="en-US" sz="3500">
                <a:solidFill>
                  <a:srgbClr val="000000"/>
                </a:solidFill>
              </a:rPr>
              <a:t>EPRESENTATIONS</a:t>
            </a:r>
            <a:endParaRPr sz="3500" b="1">
              <a:solidFill>
                <a:srgbClr val="000000"/>
              </a:solidFill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443850" y="1765575"/>
            <a:ext cx="8256300" cy="416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WHAT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   Connect equations to graphs</a:t>
            </a:r>
            <a:endParaRPr dirty="0">
              <a:solidFill>
                <a:srgbClr val="00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800" dirty="0">
              <a:solidFill>
                <a:srgbClr val="FF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000" dirty="0">
              <a:solidFill>
                <a:srgbClr val="FF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WHY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	   </a:t>
            </a:r>
            <a:r>
              <a:rPr lang="en-US" dirty="0"/>
              <a:t>To “</a:t>
            </a:r>
            <a:r>
              <a:rPr lang="en-US" i="1" dirty="0"/>
              <a:t>think like mathematicians</a:t>
            </a:r>
            <a:r>
              <a:rPr lang="en-US" dirty="0"/>
              <a:t>,” to   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use mathematical </a:t>
            </a:r>
            <a:r>
              <a:rPr lang="en-US" i="1" dirty="0"/>
              <a:t>structure</a:t>
            </a:r>
            <a:r>
              <a:rPr lang="en-US" dirty="0"/>
              <a:t> to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connect two things that look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different.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35" y="4875100"/>
            <a:ext cx="1614275" cy="132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7800" y="410450"/>
            <a:ext cx="883800" cy="74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>
            <a:off x="292850" y="1454400"/>
            <a:ext cx="8495100" cy="50904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2090575" y="1670850"/>
            <a:ext cx="5777400" cy="362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Think 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Make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Share and Study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Create a Representation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Reflect on Learning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274" y="1598912"/>
            <a:ext cx="903276" cy="7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8758" y="3605900"/>
            <a:ext cx="883792" cy="7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8750" y="5567474"/>
            <a:ext cx="883800" cy="71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9013" y="2620000"/>
            <a:ext cx="883800" cy="74179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225725" y="248375"/>
            <a:ext cx="8618100" cy="859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</a:rPr>
              <a:t>C</a:t>
            </a:r>
            <a:r>
              <a:rPr lang="en-US" sz="3200" dirty="0">
                <a:solidFill>
                  <a:srgbClr val="000000"/>
                </a:solidFill>
              </a:rPr>
              <a:t>ONNECTING  REPRESENTATIONS</a:t>
            </a:r>
            <a:endParaRPr sz="3200" b="1" dirty="0">
              <a:solidFill>
                <a:srgbClr val="000000"/>
              </a:solidFill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8688" y="4585300"/>
            <a:ext cx="923925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900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THINK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343850" y="15398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25" y="4676425"/>
            <a:ext cx="1842395" cy="15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7204" y="4693077"/>
            <a:ext cx="1842396" cy="156607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668800" y="1980225"/>
            <a:ext cx="8050800" cy="234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3600" b="1" dirty="0">
                <a:solidFill>
                  <a:srgbClr val="000000"/>
                </a:solidFill>
              </a:rPr>
              <a:t>Ask yourself…</a:t>
            </a:r>
            <a:endParaRPr sz="3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lang="en-US" sz="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600" b="1" dirty="0">
              <a:solidFill>
                <a:srgbClr val="000000"/>
              </a:solidFill>
            </a:endParaRPr>
          </a:p>
          <a:p>
            <a:pPr marL="1317625" marR="0" lvl="0" indent="-1317625" algn="ctr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2800" b="1" i="1" dirty="0">
                <a:solidFill>
                  <a:srgbClr val="000000"/>
                </a:solidFill>
              </a:rPr>
              <a:t>“How are the equations similar/different?”</a:t>
            </a:r>
            <a:endParaRPr sz="28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>
            <a:off x="317800" y="15516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259275" y="274627"/>
            <a:ext cx="8530800" cy="907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CONNECT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50" y="4420025"/>
            <a:ext cx="2025000" cy="20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/>
          <p:nvPr/>
        </p:nvSpPr>
        <p:spPr>
          <a:xfrm>
            <a:off x="1118750" y="1913075"/>
            <a:ext cx="7104300" cy="2025000"/>
          </a:xfrm>
          <a:prstGeom prst="wedgeRoundRectCallout">
            <a:avLst>
              <a:gd name="adj1" fmla="val -38504"/>
              <a:gd name="adj2" fmla="val 73202"/>
              <a:gd name="adj3" fmla="val 0"/>
            </a:avLst>
          </a:prstGeom>
          <a:noFill/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“I saw … so I connected....”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      “... matches … because...”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371125" y="14621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306600" y="185125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SHARE CONNECTIONS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306600" y="1331325"/>
            <a:ext cx="8530800" cy="5274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575" y="4550075"/>
            <a:ext cx="2183350" cy="19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/>
          <p:nvPr/>
        </p:nvSpPr>
        <p:spPr>
          <a:xfrm>
            <a:off x="651175" y="4282950"/>
            <a:ext cx="5749500" cy="1607100"/>
          </a:xfrm>
          <a:prstGeom prst="wedgeRoundRectCallout">
            <a:avLst>
              <a:gd name="adj1" fmla="val 55147"/>
              <a:gd name="adj2" fmla="val -5215"/>
              <a:gd name="adj3" fmla="val 0"/>
            </a:avLst>
          </a:prstGeom>
          <a:noFill/>
          <a:ln w="76200" cap="flat" cmpd="sng">
            <a:solidFill>
              <a:srgbClr val="0067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“They paid attention to....”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“Their match works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63" y="1386875"/>
            <a:ext cx="221932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/>
          <p:nvPr/>
        </p:nvSpPr>
        <p:spPr>
          <a:xfrm>
            <a:off x="2819275" y="1777725"/>
            <a:ext cx="5796900" cy="1452300"/>
          </a:xfrm>
          <a:prstGeom prst="wedgeRoundRectCallout">
            <a:avLst>
              <a:gd name="adj1" fmla="val -54632"/>
              <a:gd name="adj2" fmla="val -49153"/>
              <a:gd name="adj3" fmla="val 0"/>
            </a:avLst>
          </a:prstGeom>
          <a:noFill/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“We saw … so we connected....”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“... matches …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348900" y="14615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04" name="Google Shape;204;p28"/>
          <p:cNvSpPr txBox="1"/>
          <p:nvPr/>
        </p:nvSpPr>
        <p:spPr>
          <a:xfrm>
            <a:off x="348900" y="14934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2626375" y="13943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THINK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00" y="4709975"/>
            <a:ext cx="1713550" cy="14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1100" y="4725463"/>
            <a:ext cx="1713550" cy="14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/>
        </p:nvSpPr>
        <p:spPr>
          <a:xfrm>
            <a:off x="721050" y="2576275"/>
            <a:ext cx="77307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Ask yourself… </a:t>
            </a: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dirty="0"/>
              <a:t>“What will I need to represent for this equation?”</a:t>
            </a:r>
            <a:endParaRPr sz="30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body" idx="1"/>
          </p:nvPr>
        </p:nvSpPr>
        <p:spPr>
          <a:xfrm>
            <a:off x="343875" y="1495050"/>
            <a:ext cx="8446200" cy="5016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6" name="Google Shape;216;p29"/>
          <p:cNvSpPr txBox="1"/>
          <p:nvPr/>
        </p:nvSpPr>
        <p:spPr>
          <a:xfrm>
            <a:off x="343875" y="152695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2621350" y="142792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PAIR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88" y="4794538"/>
            <a:ext cx="199072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/>
        </p:nvSpPr>
        <p:spPr>
          <a:xfrm>
            <a:off x="676150" y="2522638"/>
            <a:ext cx="7697100" cy="181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Share your representation.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Together agree how best to explain your thinking.</a:t>
            </a:r>
            <a:endParaRPr sz="3000" b="1"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body" idx="1"/>
          </p:nvPr>
        </p:nvSpPr>
        <p:spPr>
          <a:xfrm>
            <a:off x="348900" y="1450300"/>
            <a:ext cx="8446200" cy="4915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7" name="Google Shape;227;p30"/>
          <p:cNvSpPr txBox="1"/>
          <p:nvPr/>
        </p:nvSpPr>
        <p:spPr>
          <a:xfrm>
            <a:off x="348900" y="14822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2626375" y="13831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SHARE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29" name="Google Shape;2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513" y="4446725"/>
            <a:ext cx="3305175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0"/>
          <p:cNvSpPr txBox="1"/>
          <p:nvPr/>
        </p:nvSpPr>
        <p:spPr>
          <a:xfrm>
            <a:off x="481075" y="2461250"/>
            <a:ext cx="78588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They paid attention to …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Their representation matches because...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190</Words>
  <Application>Microsoft Macintosh PowerPoint</Application>
  <PresentationFormat>On-screen Show (4:3)</PresentationFormat>
  <Paragraphs>81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Roboto</vt:lpstr>
      <vt:lpstr>Arial</vt:lpstr>
      <vt:lpstr>Questrial</vt:lpstr>
      <vt:lpstr>Boogaloo</vt:lpstr>
      <vt:lpstr>Quicksand</vt:lpstr>
      <vt:lpstr>Office Theme</vt:lpstr>
      <vt:lpstr>Simple Light</vt:lpstr>
      <vt:lpstr>CONNECTING  REPRESENTATIONS</vt:lpstr>
      <vt:lpstr>CONNECTING REPRESENTATIONS</vt:lpstr>
      <vt:lpstr>CONNECTING  REPRESENTATIONS</vt:lpstr>
      <vt:lpstr>THINK</vt:lpstr>
      <vt:lpstr>CONNECT</vt:lpstr>
      <vt:lpstr>SHARE CONNECTIONS</vt:lpstr>
      <vt:lpstr>Create a Representation</vt:lpstr>
      <vt:lpstr>Create a Representation</vt:lpstr>
      <vt:lpstr>Create a Representation</vt:lpstr>
      <vt:lpstr>Reflect on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 REPRESENTATIONS</dc:title>
  <cp:lastModifiedBy>David Wees</cp:lastModifiedBy>
  <cp:revision>3</cp:revision>
  <dcterms:modified xsi:type="dcterms:W3CDTF">2019-10-23T14:41:23Z</dcterms:modified>
</cp:coreProperties>
</file>