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  <p:sldMasterId id="2147483668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embeddedFontLst>
    <p:embeddedFont>
      <p:font typeface="Boogaloo" panose="03060902030202020203" pitchFamily="66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Questrial" panose="02000000000000000000" pitchFamily="2" charset="0"/>
      <p:regular r:id="rId19"/>
    </p:embeddedFont>
    <p:embeddedFont>
      <p:font typeface="Quicksand" pitchFamily="2" charset="77"/>
      <p:regular r:id="rId20"/>
      <p:bold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marR="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marR="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marR="0" lvl="3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marR="0" lvl="4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marR="0" lvl="5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marR="0" lvl="6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marR="0" lvl="7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marR="0" lvl="8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16c06e2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4" name="Google Shape;124;g116c06e27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g116c06e27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16c06e279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4" name="Google Shape;234;g116c06e279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g116c06e279_0_10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16c06e27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6" name="Google Shape;146;g116c06e27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g116c06e279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16c06e279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6" name="Google Shape;156;g116c06e279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g116c06e279_0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16c06e279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9" name="Google Shape;169;g116c06e279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INSERT TYPES OF REPRESENTATIONS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116c06e279_0_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16c06e279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9" name="Google Shape;179;g116c06e279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116c06e279_0_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16c06e279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8" name="Google Shape;188;g116c06e279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g116c06e279_0_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16c06e279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0" name="Google Shape;200;g116c06e279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g116c06e279_0_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16c06e279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2" name="Google Shape;212;g116c06e279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g116c06e279_0_8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16c06e279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3" name="Google Shape;223;g116c06e279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g116c06e279_0_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ubTitle" idx="1"/>
          </p:nvPr>
        </p:nvSpPr>
        <p:spPr>
          <a:xfrm>
            <a:off x="685800" y="3786738"/>
            <a:ext cx="7772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body" idx="2"/>
          </p:nvPr>
        </p:nvSpPr>
        <p:spPr>
          <a:xfrm>
            <a:off x="4692274" y="1600200"/>
            <a:ext cx="39945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body" idx="1"/>
          </p:nvPr>
        </p:nvSpPr>
        <p:spPr>
          <a:xfrm>
            <a:off x="457200" y="5875079"/>
            <a:ext cx="82296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/>
            </a:lvl1pPr>
            <a:lvl2pPr marL="914400" lvl="1" indent="-3810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3pPr>
            <a:lvl4pPr marL="1828800" lvl="3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/>
            </a:lvl4pPr>
            <a:lvl5pPr marL="2286000" lvl="4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/>
            </a:lvl5pPr>
            <a:lvl6pPr marL="274320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6pPr>
            <a:lvl7pPr marL="320040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7pPr>
            <a:lvl8pPr marL="365760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8pPr>
            <a:lvl9pPr marL="411480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457200" y="1698987"/>
            <a:ext cx="40401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  <a:defRPr/>
            </a:lvl1pPr>
            <a:lvl2pPr marL="914400" lvl="1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3pPr>
            <a:lvl4pPr marL="1828800" lvl="3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4pPr>
            <a:lvl5pPr marL="2286000" lvl="4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5pPr>
            <a:lvl6pPr marL="2743200" lvl="5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6pPr>
            <a:lvl7pPr marL="3200400" lvl="6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7pPr>
            <a:lvl8pPr marL="3657600" lvl="7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8pPr>
            <a:lvl9pPr marL="4114800" lvl="8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457200" y="2449512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48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4645025" y="1698987"/>
            <a:ext cx="40419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  <a:defRPr/>
            </a:lvl1pPr>
            <a:lvl2pPr marL="914400" lvl="1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3pPr>
            <a:lvl4pPr marL="1828800" lvl="3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4pPr>
            <a:lvl5pPr marL="2286000" lvl="4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5pPr>
            <a:lvl6pPr marL="2743200" lvl="5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6pPr>
            <a:lvl7pPr marL="3200400" lvl="6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7pPr>
            <a:lvl8pPr marL="3657600" lvl="7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8pPr>
            <a:lvl9pPr marL="4114800" lvl="8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4645025" y="2449512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48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marR="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marR="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marR="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73763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  <a:defRPr sz="3000">
                <a:solidFill>
                  <a:schemeClr val="dk1"/>
                </a:solidFill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/>
          <p:nvPr/>
        </p:nvSpPr>
        <p:spPr>
          <a:xfrm>
            <a:off x="237375" y="4202325"/>
            <a:ext cx="1214100" cy="1224900"/>
          </a:xfrm>
          <a:prstGeom prst="ellipse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ctrTitle"/>
          </p:nvPr>
        </p:nvSpPr>
        <p:spPr>
          <a:xfrm>
            <a:off x="438125" y="481075"/>
            <a:ext cx="8379600" cy="1868400"/>
          </a:xfrm>
          <a:prstGeom prst="rect">
            <a:avLst/>
          </a:prstGeom>
          <a:solidFill>
            <a:srgbClr val="FFFFFF"/>
          </a:solidFill>
          <a:ln w="1143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6000">
                <a:solidFill>
                  <a:srgbClr val="1C4587"/>
                </a:solidFill>
              </a:rPr>
              <a:t>C</a:t>
            </a:r>
            <a:r>
              <a:rPr lang="en-US">
                <a:solidFill>
                  <a:srgbClr val="1C4587"/>
                </a:solidFill>
              </a:rPr>
              <a:t>ONNECTING</a:t>
            </a:r>
            <a:r>
              <a:rPr lang="en-US" sz="3600">
                <a:solidFill>
                  <a:srgbClr val="1C4587"/>
                </a:solidFill>
              </a:rPr>
              <a:t> </a:t>
            </a:r>
            <a:endParaRPr sz="3600">
              <a:solidFill>
                <a:srgbClr val="1C4587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6000">
                <a:solidFill>
                  <a:srgbClr val="1C4587"/>
                </a:solidFill>
              </a:rPr>
              <a:t>R</a:t>
            </a:r>
            <a:r>
              <a:rPr lang="en-US">
                <a:solidFill>
                  <a:srgbClr val="1C4587"/>
                </a:solidFill>
              </a:rPr>
              <a:t>EPRESENTATIONS</a:t>
            </a:r>
            <a:endParaRPr>
              <a:solidFill>
                <a:srgbClr val="1C4587"/>
              </a:solidFill>
            </a:endParaRPr>
          </a:p>
        </p:txBody>
      </p:sp>
      <p:sp>
        <p:nvSpPr>
          <p:cNvPr id="129" name="Google Shape;129;p22"/>
          <p:cNvSpPr txBox="1">
            <a:spLocks noGrp="1"/>
          </p:cNvSpPr>
          <p:nvPr>
            <p:ph type="subTitle" idx="1"/>
          </p:nvPr>
        </p:nvSpPr>
        <p:spPr>
          <a:xfrm>
            <a:off x="1244375" y="2696199"/>
            <a:ext cx="6767100" cy="12795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b="1" i="0" u="none" strike="noStrike" cap="none" dirty="0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  <a:t>An Instructional Routine </a:t>
            </a:r>
            <a:endParaRPr b="1" dirty="0">
              <a:solidFill>
                <a:srgbClr val="073763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spcBef>
                <a:spcPts val="56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b="1" i="0" u="none" strike="noStrike" cap="none" dirty="0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  <a:t>Prompting Structural Thinking</a:t>
            </a:r>
            <a:endParaRPr b="1" dirty="0">
              <a:solidFill>
                <a:srgbClr val="073763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3">
            <a:alphaModFix amt="95000"/>
          </a:blip>
          <a:stretch>
            <a:fillRect/>
          </a:stretch>
        </p:blipFill>
        <p:spPr>
          <a:xfrm rot="-180249">
            <a:off x="55237" y="195972"/>
            <a:ext cx="2165350" cy="2165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8425" y="4673525"/>
            <a:ext cx="1718900" cy="1729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44275" y="4037050"/>
            <a:ext cx="1718900" cy="1727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43943" y="4588025"/>
            <a:ext cx="1785962" cy="172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5400000">
            <a:off x="5193724" y="5077075"/>
            <a:ext cx="751651" cy="751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16525" y="5009800"/>
            <a:ext cx="755050" cy="75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2"/>
          <p:cNvSpPr/>
          <p:nvPr/>
        </p:nvSpPr>
        <p:spPr>
          <a:xfrm>
            <a:off x="374475" y="4344824"/>
            <a:ext cx="939900" cy="939900"/>
          </a:xfrm>
          <a:prstGeom prst="ellipse">
            <a:avLst/>
          </a:prstGeom>
          <a:solidFill>
            <a:srgbClr val="2012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7" name="Google Shape;137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8675" y="4542150"/>
            <a:ext cx="751500" cy="5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5551526">
            <a:off x="1233615" y="4899543"/>
            <a:ext cx="623797" cy="623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327875" y="6267551"/>
            <a:ext cx="1718900" cy="468275"/>
          </a:xfrm>
          <a:prstGeom prst="rect">
            <a:avLst/>
          </a:prstGeom>
          <a:noFill/>
          <a:ln w="1905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0" name="Google Shape;140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610675" y="4154524"/>
            <a:ext cx="1295938" cy="12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238082">
            <a:off x="7241414" y="4983543"/>
            <a:ext cx="623797" cy="623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2"/>
          <p:cNvPicPr preferRelativeResize="0"/>
          <p:nvPr/>
        </p:nvPicPr>
        <p:blipFill>
          <a:blip r:embed="rId3">
            <a:alphaModFix amt="95000"/>
          </a:blip>
          <a:stretch>
            <a:fillRect/>
          </a:stretch>
        </p:blipFill>
        <p:spPr>
          <a:xfrm rot="338120" flipH="1">
            <a:off x="7033529" y="239848"/>
            <a:ext cx="2123242" cy="2123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12075" y="5930538"/>
            <a:ext cx="1132300" cy="805288"/>
          </a:xfrm>
          <a:prstGeom prst="rect">
            <a:avLst/>
          </a:prstGeom>
          <a:noFill/>
          <a:ln w="1905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1"/>
          <p:cNvSpPr txBox="1">
            <a:spLocks noGrp="1"/>
          </p:cNvSpPr>
          <p:nvPr>
            <p:ph type="body" idx="1"/>
          </p:nvPr>
        </p:nvSpPr>
        <p:spPr>
          <a:xfrm>
            <a:off x="217575" y="1560633"/>
            <a:ext cx="8614200" cy="46947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38" name="Google Shape;238;p31"/>
          <p:cNvSpPr/>
          <p:nvPr/>
        </p:nvSpPr>
        <p:spPr>
          <a:xfrm>
            <a:off x="543625" y="1958300"/>
            <a:ext cx="8060700" cy="1817700"/>
          </a:xfrm>
          <a:prstGeom prst="wedgeRoundRectCallout">
            <a:avLst>
              <a:gd name="adj1" fmla="val -47694"/>
              <a:gd name="adj2" fmla="val -36855"/>
              <a:gd name="adj3" fmla="val 0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l" rtl="0">
              <a:spcBef>
                <a:spcPts val="520"/>
              </a:spcBef>
              <a:spcAft>
                <a:spcPts val="0"/>
              </a:spcAft>
              <a:buNone/>
            </a:pPr>
            <a:endParaRPr sz="2200"/>
          </a:p>
        </p:txBody>
      </p:sp>
      <p:sp>
        <p:nvSpPr>
          <p:cNvPr id="239" name="Google Shape;239;p31"/>
          <p:cNvSpPr txBox="1"/>
          <p:nvPr/>
        </p:nvSpPr>
        <p:spPr>
          <a:xfrm>
            <a:off x="1150100" y="2144000"/>
            <a:ext cx="7780800" cy="14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dirty="0"/>
              <a:t>Paying attention to … in a table / quadratic function is helpful because...</a:t>
            </a:r>
            <a:endParaRPr sz="3400" i="1" dirty="0"/>
          </a:p>
        </p:txBody>
      </p:sp>
      <p:sp>
        <p:nvSpPr>
          <p:cNvPr id="240" name="Google Shape;240;p31"/>
          <p:cNvSpPr/>
          <p:nvPr/>
        </p:nvSpPr>
        <p:spPr>
          <a:xfrm>
            <a:off x="543625" y="4116950"/>
            <a:ext cx="8060700" cy="1670400"/>
          </a:xfrm>
          <a:prstGeom prst="wedgeRoundRectCallout">
            <a:avLst>
              <a:gd name="adj1" fmla="val 50105"/>
              <a:gd name="adj2" fmla="val 23569"/>
              <a:gd name="adj3" fmla="val 0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dirty="0"/>
              <a:t>When interpreting a table / quadratic function, I learned to pay attention to…</a:t>
            </a:r>
            <a:endParaRPr sz="3400" i="1" dirty="0"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241" name="Google Shape;24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5675" y="5130292"/>
            <a:ext cx="856200" cy="85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000" y="1871425"/>
            <a:ext cx="995100" cy="9951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1"/>
          <p:cNvSpPr txBox="1">
            <a:spLocks noGrp="1"/>
          </p:cNvSpPr>
          <p:nvPr>
            <p:ph type="title"/>
          </p:nvPr>
        </p:nvSpPr>
        <p:spPr>
          <a:xfrm>
            <a:off x="259275" y="375300"/>
            <a:ext cx="8530800" cy="7995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Reflect on Learning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/>
          <p:nvPr/>
        </p:nvSpPr>
        <p:spPr>
          <a:xfrm>
            <a:off x="253500" y="1551000"/>
            <a:ext cx="8618100" cy="4803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title"/>
          </p:nvPr>
        </p:nvSpPr>
        <p:spPr>
          <a:xfrm>
            <a:off x="201375" y="290250"/>
            <a:ext cx="8760000" cy="9822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</a:rPr>
              <a:t>C</a:t>
            </a:r>
            <a:r>
              <a:rPr lang="en-US" sz="3500">
                <a:solidFill>
                  <a:srgbClr val="000000"/>
                </a:solidFill>
              </a:rPr>
              <a:t>ONNECTING </a:t>
            </a:r>
            <a:r>
              <a:rPr lang="en-US" sz="4400">
                <a:solidFill>
                  <a:srgbClr val="000000"/>
                </a:solidFill>
              </a:rPr>
              <a:t>R</a:t>
            </a:r>
            <a:r>
              <a:rPr lang="en-US" sz="3500">
                <a:solidFill>
                  <a:srgbClr val="000000"/>
                </a:solidFill>
              </a:rPr>
              <a:t>EPRESENTATIONS</a:t>
            </a:r>
            <a:endParaRPr sz="3500" b="1">
              <a:solidFill>
                <a:srgbClr val="000000"/>
              </a:solidFill>
            </a:endParaRPr>
          </a:p>
        </p:txBody>
      </p:sp>
      <p:sp>
        <p:nvSpPr>
          <p:cNvPr id="151" name="Google Shape;151;p23"/>
          <p:cNvSpPr txBox="1">
            <a:spLocks noGrp="1"/>
          </p:cNvSpPr>
          <p:nvPr>
            <p:ph type="body" idx="1"/>
          </p:nvPr>
        </p:nvSpPr>
        <p:spPr>
          <a:xfrm>
            <a:off x="443850" y="1765575"/>
            <a:ext cx="8256300" cy="416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4800" b="1" i="0" u="none" strike="noStrike" cap="none" dirty="0">
                <a:solidFill>
                  <a:srgbClr val="000000"/>
                </a:solidFill>
              </a:rPr>
              <a:t>WHAT</a:t>
            </a:r>
            <a:r>
              <a:rPr lang="en-US" sz="4800" b="0" i="0" u="none" strike="noStrike" cap="none" dirty="0">
                <a:solidFill>
                  <a:srgbClr val="000000"/>
                </a:solidFill>
              </a:rPr>
              <a:t>:</a:t>
            </a:r>
            <a:r>
              <a:rPr lang="en-US" dirty="0">
                <a:solidFill>
                  <a:srgbClr val="000000"/>
                </a:solidFill>
              </a:rPr>
              <a:t>   Connect quadratic functions to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dirty="0">
                <a:solidFill>
                  <a:srgbClr val="000000"/>
                </a:solidFill>
              </a:rPr>
              <a:t>		     tables</a:t>
            </a:r>
            <a:endParaRPr dirty="0">
              <a:solidFill>
                <a:srgbClr val="000000"/>
              </a:solidFill>
            </a:endParaRPr>
          </a:p>
          <a:p>
            <a:pPr marL="137160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sz="1800" dirty="0">
              <a:solidFill>
                <a:srgbClr val="FF0000"/>
              </a:solidFill>
            </a:endParaRPr>
          </a:p>
          <a:p>
            <a:pPr marL="137160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sz="1000" dirty="0">
              <a:solidFill>
                <a:srgbClr val="FF0000"/>
              </a:solidFill>
            </a:endParaRPr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4800" b="1" i="0" u="none" strike="noStrike" cap="none" dirty="0">
                <a:solidFill>
                  <a:srgbClr val="000000"/>
                </a:solidFill>
              </a:rPr>
              <a:t>WHY</a:t>
            </a:r>
            <a:r>
              <a:rPr lang="en-US" sz="4800" b="0" i="0" u="none" strike="noStrike" cap="none" dirty="0">
                <a:solidFill>
                  <a:srgbClr val="000000"/>
                </a:solidFill>
              </a:rPr>
              <a:t>:</a:t>
            </a:r>
            <a:r>
              <a:rPr lang="en-US" dirty="0">
                <a:solidFill>
                  <a:srgbClr val="000000"/>
                </a:solidFill>
              </a:rPr>
              <a:t>	   </a:t>
            </a:r>
            <a:r>
              <a:rPr lang="en-US" dirty="0"/>
              <a:t>To “</a:t>
            </a:r>
            <a:r>
              <a:rPr lang="en-US" i="1" dirty="0"/>
              <a:t>think like mathematicians</a:t>
            </a:r>
            <a:r>
              <a:rPr lang="en-US" dirty="0"/>
              <a:t>,” to    </a:t>
            </a:r>
            <a:endParaRPr dirty="0"/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dirty="0"/>
              <a:t>                    use mathematical </a:t>
            </a:r>
            <a:r>
              <a:rPr lang="en-US" i="1" dirty="0"/>
              <a:t>structure</a:t>
            </a:r>
            <a:r>
              <a:rPr lang="en-US" dirty="0"/>
              <a:t> to</a:t>
            </a:r>
            <a:endParaRPr dirty="0"/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dirty="0"/>
              <a:t>                    connect two things that look </a:t>
            </a:r>
            <a:endParaRPr dirty="0"/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dirty="0"/>
              <a:t>                    different.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152" name="Google Shape;15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835" y="4875100"/>
            <a:ext cx="1614275" cy="132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87800" y="410450"/>
            <a:ext cx="883800" cy="741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/>
          <p:nvPr/>
        </p:nvSpPr>
        <p:spPr>
          <a:xfrm>
            <a:off x="292850" y="1454400"/>
            <a:ext cx="8495100" cy="50904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4"/>
          <p:cNvSpPr txBox="1"/>
          <p:nvPr/>
        </p:nvSpPr>
        <p:spPr>
          <a:xfrm>
            <a:off x="2090575" y="1670850"/>
            <a:ext cx="5777400" cy="362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Think 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Make Connections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Share and Study Connections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Create a Representation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Reflect on Learning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9274" y="1598912"/>
            <a:ext cx="903276" cy="77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8758" y="3605900"/>
            <a:ext cx="883792" cy="74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38750" y="5567474"/>
            <a:ext cx="883800" cy="715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29013" y="2620000"/>
            <a:ext cx="883800" cy="741793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4"/>
          <p:cNvSpPr txBox="1">
            <a:spLocks noGrp="1"/>
          </p:cNvSpPr>
          <p:nvPr>
            <p:ph type="title"/>
          </p:nvPr>
        </p:nvSpPr>
        <p:spPr>
          <a:xfrm>
            <a:off x="225725" y="248375"/>
            <a:ext cx="8618100" cy="8592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</a:rPr>
              <a:t>C</a:t>
            </a:r>
            <a:r>
              <a:rPr lang="en-US" sz="3200" dirty="0">
                <a:solidFill>
                  <a:srgbClr val="000000"/>
                </a:solidFill>
              </a:rPr>
              <a:t>ONNECTING  REPRESENTATIONS</a:t>
            </a:r>
            <a:endParaRPr sz="3200" b="1" dirty="0">
              <a:solidFill>
                <a:srgbClr val="000000"/>
              </a:solidFill>
            </a:endParaRPr>
          </a:p>
        </p:txBody>
      </p:sp>
      <p:pic>
        <p:nvPicPr>
          <p:cNvPr id="166" name="Google Shape;166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18688" y="4585300"/>
            <a:ext cx="923925" cy="74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9000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THINK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73" name="Google Shape;173;p25"/>
          <p:cNvSpPr txBox="1">
            <a:spLocks noGrp="1"/>
          </p:cNvSpPr>
          <p:nvPr>
            <p:ph type="body" idx="1"/>
          </p:nvPr>
        </p:nvSpPr>
        <p:spPr>
          <a:xfrm>
            <a:off x="343850" y="1539800"/>
            <a:ext cx="8446200" cy="48012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174" name="Google Shape;17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225" y="4676425"/>
            <a:ext cx="1842395" cy="159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77204" y="4693077"/>
            <a:ext cx="1842396" cy="156607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5"/>
          <p:cNvSpPr txBox="1">
            <a:spLocks noGrp="1"/>
          </p:cNvSpPr>
          <p:nvPr>
            <p:ph type="body" idx="1"/>
          </p:nvPr>
        </p:nvSpPr>
        <p:spPr>
          <a:xfrm>
            <a:off x="668800" y="1980225"/>
            <a:ext cx="8050800" cy="234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3600" b="1" dirty="0">
                <a:solidFill>
                  <a:srgbClr val="000000"/>
                </a:solidFill>
              </a:rPr>
              <a:t>Ask yourself…</a:t>
            </a:r>
            <a:endParaRPr sz="3600" b="1" dirty="0">
              <a:solidFill>
                <a:srgbClr val="000000"/>
              </a:solidFill>
            </a:endParaRPr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lang="en-US" sz="600" b="1" dirty="0">
              <a:solidFill>
                <a:srgbClr val="000000"/>
              </a:solidFill>
            </a:endParaRPr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sz="600" b="1" dirty="0">
              <a:solidFill>
                <a:srgbClr val="000000"/>
              </a:solidFill>
            </a:endParaRPr>
          </a:p>
          <a:p>
            <a:pPr marL="1317625" marR="0" lvl="0" indent="-1317625" algn="ctr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2800" b="1" i="1" dirty="0">
                <a:solidFill>
                  <a:srgbClr val="000000"/>
                </a:solidFill>
              </a:rPr>
              <a:t>“How are the quadratic functions similar/different?”</a:t>
            </a:r>
            <a:endParaRPr sz="2800" b="1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>
            <a:spLocks noGrp="1"/>
          </p:cNvSpPr>
          <p:nvPr>
            <p:ph type="body" idx="1"/>
          </p:nvPr>
        </p:nvSpPr>
        <p:spPr>
          <a:xfrm>
            <a:off x="317800" y="1551625"/>
            <a:ext cx="8442900" cy="4959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83" name="Google Shape;183;p26"/>
          <p:cNvSpPr txBox="1">
            <a:spLocks noGrp="1"/>
          </p:cNvSpPr>
          <p:nvPr>
            <p:ph type="title"/>
          </p:nvPr>
        </p:nvSpPr>
        <p:spPr>
          <a:xfrm>
            <a:off x="259275" y="274627"/>
            <a:ext cx="8530800" cy="9075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CONNECT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pic>
        <p:nvPicPr>
          <p:cNvPr id="184" name="Google Shape;18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850" y="4420025"/>
            <a:ext cx="2025000" cy="202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6"/>
          <p:cNvSpPr/>
          <p:nvPr/>
        </p:nvSpPr>
        <p:spPr>
          <a:xfrm>
            <a:off x="1118750" y="1913075"/>
            <a:ext cx="7104300" cy="2025000"/>
          </a:xfrm>
          <a:prstGeom prst="wedgeRoundRectCallout">
            <a:avLst>
              <a:gd name="adj1" fmla="val -38504"/>
              <a:gd name="adj2" fmla="val 73202"/>
              <a:gd name="adj3" fmla="val 0"/>
            </a:avLst>
          </a:prstGeom>
          <a:noFill/>
          <a:ln w="76200" cap="flat" cmpd="sng">
            <a:solidFill>
              <a:srgbClr val="0097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latin typeface="Quicksand"/>
                <a:ea typeface="Quicksand"/>
                <a:cs typeface="Quicksand"/>
                <a:sym typeface="Quicksand"/>
              </a:rPr>
              <a:t>“I saw … so I connected....”</a:t>
            </a:r>
            <a:endParaRPr sz="36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latin typeface="Quicksand"/>
                <a:ea typeface="Quicksand"/>
                <a:cs typeface="Quicksand"/>
                <a:sym typeface="Quicksand"/>
              </a:rPr>
              <a:t>      “... matches … because...”</a:t>
            </a:r>
            <a:endParaRPr sz="3600" b="1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7"/>
          <p:cNvSpPr txBox="1">
            <a:spLocks noGrp="1"/>
          </p:cNvSpPr>
          <p:nvPr>
            <p:ph type="body" idx="1"/>
          </p:nvPr>
        </p:nvSpPr>
        <p:spPr>
          <a:xfrm>
            <a:off x="371125" y="1462125"/>
            <a:ext cx="8442900" cy="4959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92" name="Google Shape;192;p27"/>
          <p:cNvSpPr txBox="1">
            <a:spLocks noGrp="1"/>
          </p:cNvSpPr>
          <p:nvPr>
            <p:ph type="title"/>
          </p:nvPr>
        </p:nvSpPr>
        <p:spPr>
          <a:xfrm>
            <a:off x="306600" y="185125"/>
            <a:ext cx="8530800" cy="7995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SHARE CONNECTIONS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93" name="Google Shape;193;p27"/>
          <p:cNvSpPr/>
          <p:nvPr/>
        </p:nvSpPr>
        <p:spPr>
          <a:xfrm>
            <a:off x="306600" y="1331325"/>
            <a:ext cx="8530800" cy="5274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97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4" name="Google Shape;19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9575" y="4550075"/>
            <a:ext cx="2183350" cy="198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7"/>
          <p:cNvSpPr/>
          <p:nvPr/>
        </p:nvSpPr>
        <p:spPr>
          <a:xfrm>
            <a:off x="651175" y="4282950"/>
            <a:ext cx="5749500" cy="1607100"/>
          </a:xfrm>
          <a:prstGeom prst="wedgeRoundRectCallout">
            <a:avLst>
              <a:gd name="adj1" fmla="val 55147"/>
              <a:gd name="adj2" fmla="val -5215"/>
              <a:gd name="adj3" fmla="val 0"/>
            </a:avLst>
          </a:prstGeom>
          <a:noFill/>
          <a:ln w="76200" cap="flat" cmpd="sng">
            <a:solidFill>
              <a:srgbClr val="00677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“They paid attention to....”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“Their match works because...”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96" name="Google Shape;19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163" y="1386875"/>
            <a:ext cx="2219325" cy="199072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7"/>
          <p:cNvSpPr/>
          <p:nvPr/>
        </p:nvSpPr>
        <p:spPr>
          <a:xfrm>
            <a:off x="2819275" y="1777725"/>
            <a:ext cx="5796900" cy="1452300"/>
          </a:xfrm>
          <a:prstGeom prst="wedgeRoundRectCallout">
            <a:avLst>
              <a:gd name="adj1" fmla="val -54632"/>
              <a:gd name="adj2" fmla="val -49153"/>
              <a:gd name="adj3" fmla="val 0"/>
            </a:avLst>
          </a:prstGeom>
          <a:noFill/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“We saw … so we connected....”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“... matches … because...”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8"/>
          <p:cNvSpPr txBox="1">
            <a:spLocks noGrp="1"/>
          </p:cNvSpPr>
          <p:nvPr>
            <p:ph type="body" idx="1"/>
          </p:nvPr>
        </p:nvSpPr>
        <p:spPr>
          <a:xfrm>
            <a:off x="348900" y="1461500"/>
            <a:ext cx="8446200" cy="48012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04" name="Google Shape;204;p28"/>
          <p:cNvSpPr txBox="1"/>
          <p:nvPr/>
        </p:nvSpPr>
        <p:spPr>
          <a:xfrm>
            <a:off x="348900" y="1493400"/>
            <a:ext cx="8430600" cy="741900"/>
          </a:xfrm>
          <a:prstGeom prst="rect">
            <a:avLst/>
          </a:prstGeom>
          <a:solidFill>
            <a:srgbClr val="073763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8"/>
          <p:cNvSpPr txBox="1"/>
          <p:nvPr/>
        </p:nvSpPr>
        <p:spPr>
          <a:xfrm>
            <a:off x="2626375" y="1394375"/>
            <a:ext cx="35241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THINK</a:t>
            </a:r>
            <a:endParaRPr sz="50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206" name="Google Shape;206;p28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833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Create a Representation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pic>
        <p:nvPicPr>
          <p:cNvPr id="207" name="Google Shape;20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200" y="4709975"/>
            <a:ext cx="1713550" cy="148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1100" y="4725463"/>
            <a:ext cx="1713550" cy="145655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8"/>
          <p:cNvSpPr txBox="1"/>
          <p:nvPr/>
        </p:nvSpPr>
        <p:spPr>
          <a:xfrm>
            <a:off x="721050" y="2576275"/>
            <a:ext cx="7730700" cy="13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/>
              <a:t>Ask yourself… </a:t>
            </a:r>
            <a:endParaRPr sz="30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1" dirty="0"/>
              <a:t>“What can I tell about this quadratic function rule?”</a:t>
            </a:r>
            <a:endParaRPr sz="3000" b="1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9"/>
          <p:cNvSpPr txBox="1">
            <a:spLocks noGrp="1"/>
          </p:cNvSpPr>
          <p:nvPr>
            <p:ph type="body" idx="1"/>
          </p:nvPr>
        </p:nvSpPr>
        <p:spPr>
          <a:xfrm>
            <a:off x="343875" y="1495050"/>
            <a:ext cx="8446200" cy="50160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16" name="Google Shape;216;p29"/>
          <p:cNvSpPr txBox="1"/>
          <p:nvPr/>
        </p:nvSpPr>
        <p:spPr>
          <a:xfrm>
            <a:off x="343875" y="1526950"/>
            <a:ext cx="8430600" cy="741900"/>
          </a:xfrm>
          <a:prstGeom prst="rect">
            <a:avLst/>
          </a:prstGeom>
          <a:solidFill>
            <a:srgbClr val="073763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9"/>
          <p:cNvSpPr txBox="1"/>
          <p:nvPr/>
        </p:nvSpPr>
        <p:spPr>
          <a:xfrm>
            <a:off x="2621350" y="1427925"/>
            <a:ext cx="35241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PAIR</a:t>
            </a:r>
            <a:endParaRPr sz="50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218" name="Google Shape;21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788" y="4794538"/>
            <a:ext cx="1990725" cy="16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9"/>
          <p:cNvSpPr txBox="1"/>
          <p:nvPr/>
        </p:nvSpPr>
        <p:spPr>
          <a:xfrm>
            <a:off x="676150" y="2522638"/>
            <a:ext cx="7697100" cy="1812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</a:rPr>
              <a:t>Share your representation.</a:t>
            </a:r>
            <a:endParaRPr sz="3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</a:rPr>
              <a:t>Together agree how best to explain your thinking.</a:t>
            </a:r>
            <a:endParaRPr sz="3000" b="1"/>
          </a:p>
        </p:txBody>
      </p:sp>
      <p:sp>
        <p:nvSpPr>
          <p:cNvPr id="220" name="Google Shape;220;p29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833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Create a Representation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0"/>
          <p:cNvSpPr txBox="1">
            <a:spLocks noGrp="1"/>
          </p:cNvSpPr>
          <p:nvPr>
            <p:ph type="body" idx="1"/>
          </p:nvPr>
        </p:nvSpPr>
        <p:spPr>
          <a:xfrm>
            <a:off x="348900" y="1450300"/>
            <a:ext cx="8446200" cy="49155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27" name="Google Shape;227;p30"/>
          <p:cNvSpPr txBox="1"/>
          <p:nvPr/>
        </p:nvSpPr>
        <p:spPr>
          <a:xfrm>
            <a:off x="348900" y="1482200"/>
            <a:ext cx="8430600" cy="741900"/>
          </a:xfrm>
          <a:prstGeom prst="rect">
            <a:avLst/>
          </a:prstGeom>
          <a:solidFill>
            <a:srgbClr val="073763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30"/>
          <p:cNvSpPr txBox="1"/>
          <p:nvPr/>
        </p:nvSpPr>
        <p:spPr>
          <a:xfrm>
            <a:off x="2626375" y="1383175"/>
            <a:ext cx="35241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SHARE</a:t>
            </a:r>
            <a:endParaRPr sz="50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229" name="Google Shape;22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3513" y="4446725"/>
            <a:ext cx="3305175" cy="179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0"/>
          <p:cNvSpPr txBox="1"/>
          <p:nvPr/>
        </p:nvSpPr>
        <p:spPr>
          <a:xfrm>
            <a:off x="481075" y="2461250"/>
            <a:ext cx="7858800" cy="7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They paid attention to …</a:t>
            </a:r>
            <a:endParaRPr sz="36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Their representation matches because...</a:t>
            </a:r>
            <a:endParaRPr sz="36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31" name="Google Shape;231;p30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833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Create a Representation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189</Words>
  <Application>Microsoft Macintosh PowerPoint</Application>
  <PresentationFormat>On-screen Show (4:3)</PresentationFormat>
  <Paragraphs>82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Calibri</vt:lpstr>
      <vt:lpstr>Roboto</vt:lpstr>
      <vt:lpstr>Arial</vt:lpstr>
      <vt:lpstr>Questrial</vt:lpstr>
      <vt:lpstr>Boogaloo</vt:lpstr>
      <vt:lpstr>Quicksand</vt:lpstr>
      <vt:lpstr>Office Theme</vt:lpstr>
      <vt:lpstr>Simple Light</vt:lpstr>
      <vt:lpstr>CONNECTING  REPRESENTATIONS</vt:lpstr>
      <vt:lpstr>CONNECTING REPRESENTATIONS</vt:lpstr>
      <vt:lpstr>CONNECTING  REPRESENTATIONS</vt:lpstr>
      <vt:lpstr>THINK</vt:lpstr>
      <vt:lpstr>CONNECT</vt:lpstr>
      <vt:lpstr>SHARE CONNECTIONS</vt:lpstr>
      <vt:lpstr>Create a Representation</vt:lpstr>
      <vt:lpstr>Create a Representation</vt:lpstr>
      <vt:lpstr>Create a Representation</vt:lpstr>
      <vt:lpstr>Reflect on Learning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CONNECTING  REPRESENTATIONS</dc:title>
  <cp:lastModifiedBy>David Wees</cp:lastModifiedBy>
  <cp:revision>3</cp:revision>
  <dcterms:modified xsi:type="dcterms:W3CDTF">2019-10-23T14:21:08Z</dcterms:modified>
</cp:coreProperties>
</file>