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Default Extension="rels" ContentType="application/vnd.openxmlformats-package.relationships+xml"/>
  <Override PartName="/ppt/slides/slide11.xml" ContentType="application/vnd.openxmlformats-officedocument.presentationml.slide+xml"/>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Default Extension="jpeg" ContentType="image/jpeg"/>
  <Override PartName="/ppt/tableStyles.xml" ContentType="application/vnd.openxmlformats-officedocument.presentationml.tableStyles+xml"/>
  <Override PartName="/ppt/slides/slide7.xml" ContentType="application/vnd.openxmlformats-officedocument.presentationml.slide+xml"/>
  <Override PartName="/ppt/notesSlides/notesSlide1.xml" ContentType="application/vnd.openxmlformats-officedocument.presentationml.notesSlide+xml"/>
  <Override PartName="/ppt/notesSlides/notesSlide8.xml" ContentType="application/vnd.openxmlformats-officedocument.presentationml.notesSlide+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docProps/core.xml" ContentType="application/vnd.openxmlformats-package.core-properties+xml"/>
  <Override PartName="/ppt/slides/slide3.xml" ContentType="application/vnd.openxmlformats-officedocument.presentationml.slide+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notesSlides/notesSlide2.xml" ContentType="application/vnd.openxmlformats-officedocument.presentationml.notesSlide+xml"/>
  <Override PartName="/ppt/presentation.xml" ContentType="application/vnd.openxmlformats-officedocument.presentationml.presentation.main+xml"/>
  <Override PartName="/ppt/notesSlides/notesSlide9.xml" ContentType="application/vnd.openxmlformats-officedocument.presentationml.notesSlide+xml"/>
  <Override PartName="/ppt/handoutMasters/handoutMaster1.xml" ContentType="application/vnd.openxmlformats-officedocument.presentationml.handoutMaster+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s/slide4.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embedTrueTypeFonts="1">
  <p:sldMasterIdLst>
    <p:sldMasterId id="2147483696" r:id="rId1"/>
  </p:sldMasterIdLst>
  <p:notesMasterIdLst>
    <p:notesMasterId r:id="rId14"/>
  </p:notesMasterIdLst>
  <p:handoutMasterIdLst>
    <p:handoutMasterId r:id="rId15"/>
  </p:handoutMasterIdLst>
  <p:sldIdLst>
    <p:sldId id="484" r:id="rId2"/>
    <p:sldId id="471" r:id="rId3"/>
    <p:sldId id="725" r:id="rId4"/>
    <p:sldId id="723" r:id="rId5"/>
    <p:sldId id="839" r:id="rId6"/>
    <p:sldId id="840" r:id="rId7"/>
    <p:sldId id="724" r:id="rId8"/>
    <p:sldId id="816" r:id="rId9"/>
    <p:sldId id="838" r:id="rId10"/>
    <p:sldId id="817" r:id="rId11"/>
    <p:sldId id="818" r:id="rId12"/>
    <p:sldId id="819" r:id="rId13"/>
  </p:sldIdLst>
  <p:sldSz cx="9144000" cy="5715000" type="screen16x10"/>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a:srgbClr val="FF0000"/>
        </p14:laserClr>
      </p:ext>
      <p:ext uri="{2FDB2607-1784-4EEB-B798-7EB5836EED8A}">
        <p14:showMediaCtrls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
      </p:ext>
    </p:extLst>
  </p:showPr>
  <p:clrMru>
    <a:srgbClr val="027FBE"/>
    <a:srgbClr val="009BC0"/>
    <a:srgbClr val="0B95B5"/>
    <a:srgbClr val="0EAEB2"/>
    <a:srgbClr val="000000"/>
  </p:clrMru>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horzBarState="maximized">
    <p:restoredLeft sz="22632" autoAdjust="0"/>
    <p:restoredTop sz="91148" autoAdjust="0"/>
  </p:normalViewPr>
  <p:slideViewPr>
    <p:cSldViewPr>
      <p:cViewPr>
        <p:scale>
          <a:sx n="85" d="100"/>
          <a:sy n="85" d="100"/>
        </p:scale>
        <p:origin x="-720" y="-520"/>
      </p:cViewPr>
      <p:guideLst>
        <p:guide orient="horz" pos="1480"/>
        <p:guide pos="2880"/>
      </p:guideLst>
    </p:cSldViewPr>
  </p:slideViewPr>
  <p:notesTextViewPr>
    <p:cViewPr>
      <p:scale>
        <a:sx n="1" d="1"/>
        <a:sy n="1" d="1"/>
      </p:scale>
      <p:origin x="0" y="0"/>
    </p:cViewPr>
  </p:notesTextViewPr>
  <p:sorterViewPr>
    <p:cViewPr>
      <p:scale>
        <a:sx n="100" d="100"/>
        <a:sy n="100" d="100"/>
      </p:scale>
      <p:origin x="0" y="0"/>
    </p:cViewPr>
  </p:sorterViewPr>
  <p:gridSpacing cx="117043200" cy="117043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0B63E2-2FCE-494E-AE61-476054389618}" type="datetimeFigureOut">
              <a:rPr lang="en-US" smtClean="0"/>
              <a:pPr/>
              <a:t>7/7/13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E83B064-6F57-46DA-B4AA-2A5A78D9B0D7}"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5206442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41139CB-FC8D-44BF-B5C4-C14ECADF62A0}" type="datetimeFigureOut">
              <a:rPr lang="en-US" smtClean="0"/>
              <a:pPr/>
              <a:t>7/7/13</a:t>
            </a:fld>
            <a:endParaRPr lang="en-US"/>
          </a:p>
        </p:txBody>
      </p:sp>
      <p:sp>
        <p:nvSpPr>
          <p:cNvPr id="4" name="Slide Image Placeholder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FCE615-EFDB-420A-87DA-FB6ECB7719F7}"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3850305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5800"/>
            <a:ext cx="5486400" cy="3429000"/>
          </a:xfrm>
        </p:spPr>
      </p:sp>
      <p:sp>
        <p:nvSpPr>
          <p:cNvPr id="3" name="Notes Placeholder 2"/>
          <p:cNvSpPr>
            <a:spLocks noGrp="1"/>
          </p:cNvSpPr>
          <p:nvPr>
            <p:ph type="body" idx="1"/>
          </p:nvPr>
        </p:nvSpPr>
        <p:spPr/>
        <p:txBody>
          <a:bodyPr/>
          <a:lstStyle/>
          <a:p>
            <a:r>
              <a:rPr lang="en-US" baseline="0" dirty="0" smtClean="0"/>
              <a:t>The only feedback that I have to beef up this lesson, would be to consider analyzing two passages that reveal </a:t>
            </a:r>
            <a:r>
              <a:rPr lang="en-US" baseline="0" dirty="0" err="1" smtClean="0"/>
              <a:t>Rikki’s</a:t>
            </a:r>
            <a:r>
              <a:rPr lang="en-US" baseline="0" dirty="0" smtClean="0"/>
              <a:t> character that show different aspects of his character.  You’ve done a great set of lessons showing his heroism, could you also analyze a passage that shows his goofy, playful side?  This would then lead to the thinking that characters are more complex and can reveal different character traits within a text.</a:t>
            </a:r>
          </a:p>
          <a:p>
            <a:endParaRPr lang="en-US" baseline="0" dirty="0" smtClean="0"/>
          </a:p>
          <a:p>
            <a:r>
              <a:rPr lang="en-US" baseline="0" dirty="0" smtClean="0"/>
              <a:t>If you choose to beef this up, this question could be changed to: “How do </a:t>
            </a:r>
            <a:r>
              <a:rPr lang="en-US" baseline="0" dirty="0" err="1" smtClean="0"/>
              <a:t>Rikki’s</a:t>
            </a:r>
            <a:r>
              <a:rPr lang="en-US" baseline="0" dirty="0" smtClean="0"/>
              <a:t> actions reveal him as a complex character?” (or something like that) </a:t>
            </a:r>
          </a:p>
          <a:p>
            <a:endParaRPr lang="en-US" dirty="0"/>
          </a:p>
        </p:txBody>
      </p:sp>
      <p:sp>
        <p:nvSpPr>
          <p:cNvPr id="4" name="Slide Number Placeholder 3"/>
          <p:cNvSpPr>
            <a:spLocks noGrp="1"/>
          </p:cNvSpPr>
          <p:nvPr>
            <p:ph type="sldNum" sz="quarter" idx="10"/>
          </p:nvPr>
        </p:nvSpPr>
        <p:spPr/>
        <p:txBody>
          <a:bodyPr/>
          <a:lstStyle/>
          <a:p>
            <a:fld id="{5AFCE615-EFDB-420A-87DA-FB6ECB7719F7}" type="slidenum">
              <a:rPr lang="en-US" smtClean="0"/>
              <a:pPr/>
              <a:t>1</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095878140"/>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5800"/>
            <a:ext cx="5486400" cy="3429000"/>
          </a:xfrm>
        </p:spPr>
      </p:sp>
      <p:sp>
        <p:nvSpPr>
          <p:cNvPr id="3" name="Notes Placeholder 2"/>
          <p:cNvSpPr>
            <a:spLocks noGrp="1"/>
          </p:cNvSpPr>
          <p:nvPr>
            <p:ph type="body" idx="1"/>
          </p:nvPr>
        </p:nvSpPr>
        <p:spPr/>
        <p:txBody>
          <a:bodyPr/>
          <a:lstStyle/>
          <a:p>
            <a:r>
              <a:rPr lang="en-US" baseline="0" dirty="0" smtClean="0"/>
              <a:t>This objective could then become,…by examining his/her actions across a text.</a:t>
            </a:r>
          </a:p>
        </p:txBody>
      </p:sp>
      <p:sp>
        <p:nvSpPr>
          <p:cNvPr id="4" name="Slide Number Placeholder 3"/>
          <p:cNvSpPr>
            <a:spLocks noGrp="1"/>
          </p:cNvSpPr>
          <p:nvPr>
            <p:ph type="sldNum" sz="quarter" idx="10"/>
          </p:nvPr>
        </p:nvSpPr>
        <p:spPr/>
        <p:txBody>
          <a:bodyPr/>
          <a:lstStyle/>
          <a:p>
            <a:fld id="{5AFCE615-EFDB-420A-87DA-FB6ECB7719F7}" type="slidenum">
              <a:rPr lang="en-US" smtClean="0"/>
              <a:pPr/>
              <a:t>2</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75590831"/>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5800"/>
            <a:ext cx="54864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FCE615-EFDB-420A-87DA-FB6ECB7719F7}" type="slidenum">
              <a:rPr lang="en-US" smtClean="0"/>
              <a:pPr/>
              <a:t>3</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411312645"/>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5800"/>
            <a:ext cx="5486400" cy="3429000"/>
          </a:xfrm>
        </p:spPr>
      </p:sp>
      <p:sp>
        <p:nvSpPr>
          <p:cNvPr id="3" name="Notes Placeholder 2"/>
          <p:cNvSpPr>
            <a:spLocks noGrp="1"/>
          </p:cNvSpPr>
          <p:nvPr>
            <p:ph type="body" idx="1"/>
          </p:nvPr>
        </p:nvSpPr>
        <p:spPr/>
        <p:txBody>
          <a:bodyPr/>
          <a:lstStyle/>
          <a:p>
            <a:r>
              <a:rPr lang="en-US" dirty="0" smtClean="0"/>
              <a:t>Step #1</a:t>
            </a:r>
            <a:r>
              <a:rPr lang="en-US" baseline="0" dirty="0" smtClean="0"/>
              <a:t> could become: List the main character’s actions across a text</a:t>
            </a:r>
            <a:endParaRPr lang="en-US" dirty="0"/>
          </a:p>
        </p:txBody>
      </p:sp>
      <p:sp>
        <p:nvSpPr>
          <p:cNvPr id="4" name="Slide Number Placeholder 3"/>
          <p:cNvSpPr>
            <a:spLocks noGrp="1"/>
          </p:cNvSpPr>
          <p:nvPr>
            <p:ph type="sldNum" sz="quarter" idx="10"/>
          </p:nvPr>
        </p:nvSpPr>
        <p:spPr/>
        <p:txBody>
          <a:bodyPr/>
          <a:lstStyle/>
          <a:p>
            <a:fld id="{5AFCE615-EFDB-420A-87DA-FB6ECB7719F7}" type="slidenum">
              <a:rPr lang="en-US" smtClean="0"/>
              <a:pPr/>
              <a:t>4</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415253339"/>
      </p:ext>
    </p:extLst>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5800"/>
            <a:ext cx="5486400" cy="3429000"/>
          </a:xfrm>
        </p:spPr>
      </p:sp>
      <p:sp>
        <p:nvSpPr>
          <p:cNvPr id="3" name="Notes Placeholder 2"/>
          <p:cNvSpPr>
            <a:spLocks noGrp="1"/>
          </p:cNvSpPr>
          <p:nvPr>
            <p:ph type="body" idx="1"/>
          </p:nvPr>
        </p:nvSpPr>
        <p:spPr/>
        <p:txBody>
          <a:bodyPr/>
          <a:lstStyle/>
          <a:p>
            <a:r>
              <a:rPr lang="en-US" dirty="0" smtClean="0"/>
              <a:t>Great slide – if you choose to analyze a second passage, two</a:t>
            </a:r>
            <a:r>
              <a:rPr lang="en-US" baseline="0" dirty="0" smtClean="0"/>
              <a:t> slides could come after slide #6 – in other words, keep #5 and #6 as is and do the same two slides for another passage</a:t>
            </a:r>
            <a:endParaRPr lang="en-US" dirty="0"/>
          </a:p>
        </p:txBody>
      </p:sp>
      <p:sp>
        <p:nvSpPr>
          <p:cNvPr id="4" name="Slide Number Placeholder 3"/>
          <p:cNvSpPr>
            <a:spLocks noGrp="1"/>
          </p:cNvSpPr>
          <p:nvPr>
            <p:ph type="sldNum" sz="quarter" idx="10"/>
          </p:nvPr>
        </p:nvSpPr>
        <p:spPr/>
        <p:txBody>
          <a:bodyPr/>
          <a:lstStyle/>
          <a:p>
            <a:fld id="{5AFCE615-EFDB-420A-87DA-FB6ECB7719F7}" type="slidenum">
              <a:rPr lang="en-US" smtClean="0"/>
              <a:pPr/>
              <a:t>7</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040844746"/>
      </p:ext>
    </p:extLst>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5800"/>
            <a:ext cx="54864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FCE615-EFDB-420A-87DA-FB6ECB7719F7}" type="slidenum">
              <a:rPr lang="en-US" smtClean="0"/>
              <a:pPr/>
              <a:t>8</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040844746"/>
      </p:ext>
    </p:extLst>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5800"/>
            <a:ext cx="54864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FCE615-EFDB-420A-87DA-FB6ECB7719F7}" type="slidenum">
              <a:rPr lang="en-US" smtClean="0"/>
              <a:pPr/>
              <a:t>10</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040844746"/>
      </p:ext>
    </p:extLst>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5800"/>
            <a:ext cx="54864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FCE615-EFDB-420A-87DA-FB6ECB7719F7}" type="slidenum">
              <a:rPr lang="en-US" smtClean="0"/>
              <a:pPr/>
              <a:t>11</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415253339"/>
      </p:ext>
    </p:extLst>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5800"/>
            <a:ext cx="5486400" cy="3429000"/>
          </a:xfrm>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5AFCE615-EFDB-420A-87DA-FB6ECB7719F7}" type="slidenum">
              <a:rPr lang="en-US" smtClean="0"/>
              <a:pPr/>
              <a:t>12</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755908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Blank Page">
    <p:spTree>
      <p:nvGrpSpPr>
        <p:cNvPr id="1" name=""/>
        <p:cNvGrpSpPr/>
        <p:nvPr/>
      </p:nvGrpSpPr>
      <p:grpSpPr>
        <a:xfrm>
          <a:off x="0" y="0"/>
          <a:ext cx="0" cy="0"/>
          <a:chOff x="0" y="0"/>
          <a:chExt cx="0" cy="0"/>
        </a:xfrm>
      </p:grpSpPr>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54381026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Let's Review">
    <p:spTree>
      <p:nvGrpSpPr>
        <p:cNvPr id="1" name=""/>
        <p:cNvGrpSpPr/>
        <p:nvPr/>
      </p:nvGrpSpPr>
      <p:grpSpPr>
        <a:xfrm>
          <a:off x="0" y="0"/>
          <a:ext cx="0" cy="0"/>
          <a:chOff x="0" y="0"/>
          <a:chExt cx="0" cy="0"/>
        </a:xfrm>
      </p:grpSpPr>
      <p:sp>
        <p:nvSpPr>
          <p:cNvPr id="7" name="Rectangle 6"/>
          <p:cNvSpPr/>
          <p:nvPr userDrawn="1"/>
        </p:nvSpPr>
        <p:spPr>
          <a:xfrm>
            <a:off x="342903" y="317500"/>
            <a:ext cx="2464595" cy="482600"/>
          </a:xfrm>
          <a:prstGeom prst="rect">
            <a:avLst/>
          </a:prstGeom>
          <a:solidFill>
            <a:schemeClr val="accent5"/>
          </a:solidFill>
          <a:ln w="38100">
            <a:solidFill>
              <a:schemeClr val="accent5"/>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p>
            <a:pPr algn="ctr"/>
            <a:r>
              <a:rPr lang="en-US" sz="2400" dirty="0" smtClean="0">
                <a:solidFill>
                  <a:schemeClr val="bg1"/>
                </a:solidFill>
                <a:latin typeface="Orly's Font 2" pitchFamily="66" charset="0"/>
              </a:rPr>
              <a:t>Let’s Review</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04188379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Core Lesson">
    <p:spTree>
      <p:nvGrpSpPr>
        <p:cNvPr id="1" name=""/>
        <p:cNvGrpSpPr/>
        <p:nvPr/>
      </p:nvGrpSpPr>
      <p:grpSpPr>
        <a:xfrm>
          <a:off x="0" y="0"/>
          <a:ext cx="0" cy="0"/>
          <a:chOff x="0" y="0"/>
          <a:chExt cx="0" cy="0"/>
        </a:xfrm>
      </p:grpSpPr>
      <p:sp>
        <p:nvSpPr>
          <p:cNvPr id="4" name="Rectangle 3"/>
          <p:cNvSpPr/>
          <p:nvPr userDrawn="1"/>
        </p:nvSpPr>
        <p:spPr>
          <a:xfrm>
            <a:off x="342903" y="317500"/>
            <a:ext cx="2464595" cy="482600"/>
          </a:xfrm>
          <a:prstGeom prst="rect">
            <a:avLst/>
          </a:prstGeom>
          <a:solidFill>
            <a:schemeClr val="accent5"/>
          </a:solidFill>
          <a:ln w="38100">
            <a:solidFill>
              <a:schemeClr val="accent5"/>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p>
            <a:pPr algn="ctr"/>
            <a:r>
              <a:rPr lang="en-US" sz="2400" dirty="0" smtClean="0">
                <a:solidFill>
                  <a:schemeClr val="bg1"/>
                </a:solidFill>
                <a:latin typeface="Orly's Font 2" pitchFamily="66" charset="0"/>
              </a:rPr>
              <a:t>Core Lesson</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4526731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5"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8" name="Text Placeholder 2"/>
          <p:cNvSpPr>
            <a:spLocks noGrp="1"/>
          </p:cNvSpPr>
          <p:nvPr>
            <p:ph type="body" idx="1"/>
          </p:nvPr>
        </p:nvSpPr>
        <p:spPr bwMode="auto">
          <a:xfrm>
            <a:off x="114302" y="114300"/>
            <a:ext cx="8915400" cy="480060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pic>
        <p:nvPicPr>
          <p:cNvPr id="5" name="Picture 4" descr="C:\Users\Eric Westendorf\Dropbox\LearnZillion\marketing\Logo\NEW LOGO!\LearnZillion just the long logo-01.png"/>
          <p:cNvPicPr>
            <a:picLocks noChangeAspect="1" noChangeArrowheads="1"/>
          </p:cNvPicPr>
          <p:nvPr userDrawn="1"/>
        </p:nvPicPr>
        <p:blipFill>
          <a:blip r:embed="rId5" cstate="print">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6629401" y="5120640"/>
            <a:ext cx="2400301" cy="480060"/>
          </a:xfrm>
          <a:prstGeom prst="rect">
            <a:avLst/>
          </a:prstGeo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714" r:id="rId1"/>
    <p:sldLayoutId id="2147483709" r:id="rId2"/>
    <p:sldLayoutId id="2147483715" r:id="rId3"/>
  </p:sldLayoutIdLst>
  <p:timing>
    <p:tnLst>
      <p:par>
        <p:cTn id="1" dur="indefinite" restart="never" nodeType="tmRoot"/>
      </p:par>
    </p:tnLst>
  </p:timing>
  <p:txStyles>
    <p:titleStyle>
      <a:lvl1pPr algn="l" rtl="0" fontAlgn="base">
        <a:spcBef>
          <a:spcPct val="0"/>
        </a:spcBef>
        <a:spcAft>
          <a:spcPct val="0"/>
        </a:spcAft>
        <a:defRPr sz="2400" b="0" kern="1200">
          <a:solidFill>
            <a:schemeClr val="tx1"/>
          </a:solidFill>
          <a:latin typeface="+mj-lt"/>
          <a:ea typeface="+mj-ea"/>
          <a:cs typeface="+mj-cs"/>
        </a:defRPr>
      </a:lvl1pPr>
      <a:lvl2pPr algn="l" rtl="0" fontAlgn="base">
        <a:spcBef>
          <a:spcPct val="0"/>
        </a:spcBef>
        <a:spcAft>
          <a:spcPct val="0"/>
        </a:spcAft>
        <a:defRPr sz="2400" b="1">
          <a:solidFill>
            <a:schemeClr val="bg1"/>
          </a:solidFill>
          <a:latin typeface="Calibri" pitchFamily="34" charset="0"/>
        </a:defRPr>
      </a:lvl2pPr>
      <a:lvl3pPr algn="l" rtl="0" fontAlgn="base">
        <a:spcBef>
          <a:spcPct val="0"/>
        </a:spcBef>
        <a:spcAft>
          <a:spcPct val="0"/>
        </a:spcAft>
        <a:defRPr sz="2400" b="1">
          <a:solidFill>
            <a:schemeClr val="bg1"/>
          </a:solidFill>
          <a:latin typeface="Calibri" pitchFamily="34" charset="0"/>
        </a:defRPr>
      </a:lvl3pPr>
      <a:lvl4pPr algn="l" rtl="0" fontAlgn="base">
        <a:spcBef>
          <a:spcPct val="0"/>
        </a:spcBef>
        <a:spcAft>
          <a:spcPct val="0"/>
        </a:spcAft>
        <a:defRPr sz="2400" b="1">
          <a:solidFill>
            <a:schemeClr val="bg1"/>
          </a:solidFill>
          <a:latin typeface="Calibri" pitchFamily="34" charset="0"/>
        </a:defRPr>
      </a:lvl4pPr>
      <a:lvl5pPr algn="l" rtl="0" fontAlgn="base">
        <a:spcBef>
          <a:spcPct val="0"/>
        </a:spcBef>
        <a:spcAft>
          <a:spcPct val="0"/>
        </a:spcAft>
        <a:defRPr sz="2400" b="1">
          <a:solidFill>
            <a:schemeClr val="bg1"/>
          </a:solidFill>
          <a:latin typeface="Calibri" pitchFamily="34" charset="0"/>
        </a:defRPr>
      </a:lvl5pPr>
      <a:lvl6pPr marL="457200" algn="l" rtl="0" fontAlgn="base">
        <a:spcBef>
          <a:spcPct val="0"/>
        </a:spcBef>
        <a:spcAft>
          <a:spcPct val="0"/>
        </a:spcAft>
        <a:defRPr sz="2400" b="1">
          <a:solidFill>
            <a:schemeClr val="bg1"/>
          </a:solidFill>
          <a:latin typeface="Calibri" pitchFamily="34" charset="0"/>
        </a:defRPr>
      </a:lvl6pPr>
      <a:lvl7pPr marL="914400" algn="l" rtl="0" fontAlgn="base">
        <a:spcBef>
          <a:spcPct val="0"/>
        </a:spcBef>
        <a:spcAft>
          <a:spcPct val="0"/>
        </a:spcAft>
        <a:defRPr sz="2400" b="1">
          <a:solidFill>
            <a:schemeClr val="bg1"/>
          </a:solidFill>
          <a:latin typeface="Calibri" pitchFamily="34" charset="0"/>
        </a:defRPr>
      </a:lvl7pPr>
      <a:lvl8pPr marL="1371600" algn="l" rtl="0" fontAlgn="base">
        <a:spcBef>
          <a:spcPct val="0"/>
        </a:spcBef>
        <a:spcAft>
          <a:spcPct val="0"/>
        </a:spcAft>
        <a:defRPr sz="2400" b="1">
          <a:solidFill>
            <a:schemeClr val="bg1"/>
          </a:solidFill>
          <a:latin typeface="Calibri" pitchFamily="34" charset="0"/>
        </a:defRPr>
      </a:lvl8pPr>
      <a:lvl9pPr marL="1828800" algn="l" rtl="0" fontAlgn="base">
        <a:spcBef>
          <a:spcPct val="0"/>
        </a:spcBef>
        <a:spcAft>
          <a:spcPct val="0"/>
        </a:spcAft>
        <a:defRPr sz="2400" b="1">
          <a:solidFill>
            <a:schemeClr val="bg1"/>
          </a:solidFill>
          <a:latin typeface="Calibri" pitchFamily="34" charset="0"/>
        </a:defRPr>
      </a:lvl9pPr>
    </p:titleStyle>
    <p:bodyStyle>
      <a:lvl1pPr marL="228600" indent="-228600" algn="l" rtl="0" fontAlgn="base">
        <a:spcBef>
          <a:spcPct val="20000"/>
        </a:spcBef>
        <a:spcAft>
          <a:spcPct val="0"/>
        </a:spcAft>
        <a:buFont typeface="Wingdings" pitchFamily="2" charset="2"/>
        <a:buChar char="§"/>
        <a:defRPr sz="2400" kern="1200">
          <a:solidFill>
            <a:schemeClr val="tx1"/>
          </a:solidFill>
          <a:latin typeface="Orly's Font 2"/>
          <a:ea typeface="+mn-ea"/>
          <a:cs typeface="+mn-cs"/>
        </a:defRPr>
      </a:lvl1pPr>
      <a:lvl2pPr marL="571500" indent="-228600" algn="l" rtl="0" fontAlgn="base">
        <a:spcBef>
          <a:spcPct val="20000"/>
        </a:spcBef>
        <a:spcAft>
          <a:spcPct val="0"/>
        </a:spcAft>
        <a:buFont typeface="Arial" charset="0"/>
        <a:buChar char="–"/>
        <a:defRPr sz="2400" kern="1200">
          <a:solidFill>
            <a:schemeClr val="tx1"/>
          </a:solidFill>
          <a:latin typeface="Orly's Font 2"/>
          <a:ea typeface="+mn-ea"/>
          <a:cs typeface="+mn-cs"/>
        </a:defRPr>
      </a:lvl2pPr>
      <a:lvl3pPr marL="914400" indent="-228600" algn="l" rtl="0" fontAlgn="base">
        <a:spcBef>
          <a:spcPct val="20000"/>
        </a:spcBef>
        <a:spcAft>
          <a:spcPct val="0"/>
        </a:spcAft>
        <a:buFont typeface="Arial" charset="0"/>
        <a:buChar char="•"/>
        <a:defRPr sz="2400" kern="1200">
          <a:solidFill>
            <a:schemeClr val="tx1"/>
          </a:solidFill>
          <a:latin typeface="Orly's Font 2"/>
          <a:ea typeface="+mn-ea"/>
          <a:cs typeface="+mn-cs"/>
        </a:defRPr>
      </a:lvl3pPr>
      <a:lvl4pPr marL="1257300" indent="-228600" algn="l" rtl="0" fontAlgn="base">
        <a:spcBef>
          <a:spcPct val="20000"/>
        </a:spcBef>
        <a:spcAft>
          <a:spcPct val="0"/>
        </a:spcAft>
        <a:buFont typeface="Arial" charset="0"/>
        <a:buChar char="–"/>
        <a:defRPr sz="2400" kern="1200">
          <a:solidFill>
            <a:schemeClr val="tx1"/>
          </a:solidFill>
          <a:latin typeface="Orly's Font 2"/>
          <a:ea typeface="+mn-ea"/>
          <a:cs typeface="+mn-cs"/>
        </a:defRPr>
      </a:lvl4pPr>
      <a:lvl5pPr marL="1600200" indent="-228600" algn="l" rtl="0" fontAlgn="base">
        <a:spcBef>
          <a:spcPct val="20000"/>
        </a:spcBef>
        <a:spcAft>
          <a:spcPct val="0"/>
        </a:spcAft>
        <a:buFont typeface="Courier New" pitchFamily="49" charset="0"/>
        <a:buChar char="o"/>
        <a:defRPr sz="2400" kern="1200">
          <a:solidFill>
            <a:schemeClr val="tx1"/>
          </a:solidFill>
          <a:latin typeface="Orly's Font 2"/>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png"/><Relationship Id="rId7" Type="http://schemas.openxmlformats.org/officeDocument/2006/relationships/image" Target="../media/image8.png"/><Relationship Id="rId8" Type="http://schemas.openxmlformats.org/officeDocument/2006/relationships/image" Target="../media/image9.png"/><Relationship Id="rId1" Type="http://schemas.openxmlformats.org/officeDocument/2006/relationships/slideLayout" Target="../slideLayouts/slideLayout3.xml"/><Relationship Id="rId2"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 Placeholder 1"/>
          <p:cNvSpPr>
            <a:spLocks noGrp="1"/>
          </p:cNvSpPr>
          <p:nvPr>
            <p:ph type="body" sz="quarter" idx="4294967295"/>
          </p:nvPr>
        </p:nvSpPr>
        <p:spPr>
          <a:xfrm>
            <a:off x="685800" y="1309215"/>
            <a:ext cx="7772400" cy="1040285"/>
          </a:xfrm>
        </p:spPr>
        <p:txBody>
          <a:bodyPr>
            <a:spAutoFit/>
          </a:bodyPr>
          <a:lstStyle/>
          <a:p>
            <a:pPr marL="0" indent="0" algn="ctr">
              <a:buNone/>
            </a:pPr>
            <a:r>
              <a:rPr lang="en-US" sz="2800" dirty="0" smtClean="0">
                <a:solidFill>
                  <a:schemeClr val="accent5"/>
                </a:solidFill>
              </a:rPr>
              <a:t>How do </a:t>
            </a:r>
            <a:r>
              <a:rPr lang="en-US" sz="2800" dirty="0" err="1" smtClean="0">
                <a:solidFill>
                  <a:schemeClr val="accent5"/>
                </a:solidFill>
              </a:rPr>
              <a:t>Rikki’s</a:t>
            </a:r>
            <a:r>
              <a:rPr lang="en-US" sz="2800" dirty="0" smtClean="0">
                <a:solidFill>
                  <a:schemeClr val="accent5"/>
                </a:solidFill>
              </a:rPr>
              <a:t> actions reveal </a:t>
            </a:r>
          </a:p>
          <a:p>
            <a:pPr marL="0" indent="0" algn="ctr">
              <a:buNone/>
            </a:pPr>
            <a:r>
              <a:rPr lang="en-US" sz="2800" dirty="0" smtClean="0">
                <a:solidFill>
                  <a:schemeClr val="accent5"/>
                </a:solidFill>
              </a:rPr>
              <a:t>his character?</a:t>
            </a:r>
          </a:p>
        </p:txBody>
      </p:sp>
      <p:pic>
        <p:nvPicPr>
          <p:cNvPr id="6" name="Picture 5" descr="Screen shot 2013-06-16 at 5.35.49 PM.png"/>
          <p:cNvPicPr>
            <a:picLocks noChangeAspect="1"/>
          </p:cNvPicPr>
          <p:nvPr/>
        </p:nvPicPr>
        <p:blipFill>
          <a:blip r:embed="rId3"/>
          <a:stretch>
            <a:fillRect/>
          </a:stretch>
        </p:blipFill>
        <p:spPr>
          <a:xfrm>
            <a:off x="1981200" y="2349500"/>
            <a:ext cx="4572000" cy="28575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715678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iterate type="lt">
                                    <p:tmAbs val="80"/>
                                  </p:iterate>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par>
                          <p:cTn id="7" fill="hold">
                            <p:stCondLst>
                              <p:cond delay="1921"/>
                            </p:stCondLst>
                            <p:childTnLst>
                              <p:par>
                                <p:cTn id="8" presetID="1" presetClass="entr" presetSubtype="0" fill="hold" grpId="0" nodeType="afterEffect">
                                  <p:stCondLst>
                                    <p:cond delay="0"/>
                                  </p:stCondLst>
                                  <p:iterate type="lt">
                                    <p:tmAbs val="80"/>
                                  </p:iterate>
                                  <p:childTnLst>
                                    <p:set>
                                      <p:cBhvr>
                                        <p:cTn id="9" dur="1" fill="hold">
                                          <p:stCondLst>
                                            <p:cond delay="0"/>
                                          </p:stCondLst>
                                        </p:cTn>
                                        <p:tgtEl>
                                          <p:spTgt spid="2">
                                            <p:txEl>
                                              <p:pRg st="1" end="1"/>
                                            </p:txEl>
                                          </p:spTgt>
                                        </p:tgtEl>
                                        <p:attrNameLst>
                                          <p:attrName>style.visibility</p:attrName>
                                        </p:attrNameLst>
                                      </p:cBhvr>
                                      <p:to>
                                        <p:strVal val="visible"/>
                                      </p:to>
                                    </p:set>
                                  </p:childTnLst>
                                </p:cTn>
                              </p:par>
                            </p:childTnLst>
                          </p:cTn>
                        </p:par>
                        <p:par>
                          <p:cTn id="10" fill="hold">
                            <p:stCondLst>
                              <p:cond delay="2882"/>
                            </p:stCondLst>
                            <p:childTnLst>
                              <p:par>
                                <p:cTn id="11" presetID="10" presetClass="entr" presetSubtype="0"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1"/>
          <p:cNvSpPr/>
          <p:nvPr/>
        </p:nvSpPr>
        <p:spPr>
          <a:xfrm>
            <a:off x="5943600" y="5029200"/>
            <a:ext cx="3543300" cy="685800"/>
          </a:xfrm>
          <a:prstGeom prst="rect">
            <a:avLst/>
          </a:prstGeom>
          <a:solidFill>
            <a:schemeClr val="bg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err="1" smtClean="0">
              <a:solidFill>
                <a:schemeClr val="tx1"/>
              </a:solidFill>
            </a:endParaRPr>
          </a:p>
        </p:txBody>
      </p:sp>
      <p:sp>
        <p:nvSpPr>
          <p:cNvPr id="4" name="Text Placeholder 3"/>
          <p:cNvSpPr txBox="1">
            <a:spLocks/>
          </p:cNvSpPr>
          <p:nvPr/>
        </p:nvSpPr>
        <p:spPr bwMode="auto">
          <a:xfrm>
            <a:off x="1257300" y="228600"/>
            <a:ext cx="9372600" cy="118110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fontAlgn="base">
              <a:spcBef>
                <a:spcPct val="20000"/>
              </a:spcBef>
              <a:spcAft>
                <a:spcPct val="0"/>
              </a:spcAft>
              <a:buFont typeface="Wingdings" pitchFamily="2" charset="2"/>
              <a:buChar char="§"/>
              <a:defRPr sz="2400" kern="1200">
                <a:solidFill>
                  <a:schemeClr val="tx1"/>
                </a:solidFill>
                <a:latin typeface="Orly's Font" pitchFamily="66" charset="0"/>
                <a:ea typeface="+mn-ea"/>
                <a:cs typeface="+mn-cs"/>
              </a:defRPr>
            </a:lvl1pPr>
            <a:lvl2pPr marL="571500" indent="-228600" algn="l" rtl="0" fontAlgn="base">
              <a:spcBef>
                <a:spcPct val="20000"/>
              </a:spcBef>
              <a:spcAft>
                <a:spcPct val="0"/>
              </a:spcAft>
              <a:buFont typeface="Arial" charset="0"/>
              <a:buChar char="–"/>
              <a:defRPr sz="2400" kern="1200">
                <a:solidFill>
                  <a:schemeClr val="tx1"/>
                </a:solidFill>
                <a:latin typeface="Orly's Font" pitchFamily="66" charset="0"/>
                <a:ea typeface="+mn-ea"/>
                <a:cs typeface="+mn-cs"/>
              </a:defRPr>
            </a:lvl2pPr>
            <a:lvl3pPr marL="914400" indent="-228600" algn="l" rtl="0" fontAlgn="base">
              <a:spcBef>
                <a:spcPct val="20000"/>
              </a:spcBef>
              <a:spcAft>
                <a:spcPct val="0"/>
              </a:spcAft>
              <a:buFont typeface="Arial" charset="0"/>
              <a:buChar char="•"/>
              <a:defRPr sz="2400" kern="1200">
                <a:solidFill>
                  <a:schemeClr val="tx1"/>
                </a:solidFill>
                <a:latin typeface="Orly's Font" pitchFamily="66" charset="0"/>
                <a:ea typeface="+mn-ea"/>
                <a:cs typeface="+mn-cs"/>
              </a:defRPr>
            </a:lvl3pPr>
            <a:lvl4pPr marL="1257300" indent="-228600" algn="l" rtl="0" fontAlgn="base">
              <a:spcBef>
                <a:spcPct val="20000"/>
              </a:spcBef>
              <a:spcAft>
                <a:spcPct val="0"/>
              </a:spcAft>
              <a:buFont typeface="Arial" charset="0"/>
              <a:buChar char="–"/>
              <a:defRPr sz="2400" kern="1200">
                <a:solidFill>
                  <a:schemeClr val="tx1"/>
                </a:solidFill>
                <a:latin typeface="Orly's Font" pitchFamily="66" charset="0"/>
                <a:ea typeface="+mn-ea"/>
                <a:cs typeface="+mn-cs"/>
              </a:defRPr>
            </a:lvl4pPr>
            <a:lvl5pPr marL="1600200" indent="-228600" algn="l" rtl="0" fontAlgn="base">
              <a:spcBef>
                <a:spcPct val="20000"/>
              </a:spcBef>
              <a:spcAft>
                <a:spcPct val="0"/>
              </a:spcAft>
              <a:buFont typeface="Courier New" pitchFamily="49" charset="0"/>
              <a:buChar char="o"/>
              <a:defRPr sz="2400" kern="1200">
                <a:solidFill>
                  <a:schemeClr val="tx1"/>
                </a:solidFill>
                <a:latin typeface="Orly's Font" pitchFamily="66"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lgn="ctr" fontAlgn="auto">
              <a:lnSpc>
                <a:spcPct val="90000"/>
              </a:lnSpc>
              <a:spcAft>
                <a:spcPts val="0"/>
              </a:spcAft>
              <a:buNone/>
              <a:defRPr/>
            </a:pPr>
            <a:r>
              <a:rPr lang="en-US" sz="2000" kern="0" dirty="0" smtClean="0">
                <a:solidFill>
                  <a:schemeClr val="accent5"/>
                </a:solidFill>
                <a:latin typeface="Orly's Font 2" pitchFamily="66" charset="0"/>
              </a:rPr>
              <a:t>How do </a:t>
            </a:r>
            <a:r>
              <a:rPr lang="en-US" sz="2000" kern="0" dirty="0" err="1" smtClean="0">
                <a:solidFill>
                  <a:schemeClr val="accent5"/>
                </a:solidFill>
                <a:latin typeface="Orly's Font 2" pitchFamily="66" charset="0"/>
              </a:rPr>
              <a:t>Rikki’s</a:t>
            </a:r>
            <a:r>
              <a:rPr lang="en-US" sz="2000" kern="0" dirty="0" smtClean="0">
                <a:solidFill>
                  <a:schemeClr val="accent5"/>
                </a:solidFill>
                <a:latin typeface="Orly's Font 2" pitchFamily="66" charset="0"/>
              </a:rPr>
              <a:t> actions reveal his character?</a:t>
            </a:r>
          </a:p>
          <a:p>
            <a:pPr marL="0" indent="0">
              <a:buFont typeface="Wingdings" pitchFamily="2" charset="2"/>
              <a:buNone/>
            </a:pPr>
            <a:endParaRPr lang="en-US" dirty="0">
              <a:solidFill>
                <a:srgbClr val="5E9732"/>
              </a:solidFill>
              <a:latin typeface="Orly's Font 2" pitchFamily="66" charset="0"/>
            </a:endParaRPr>
          </a:p>
        </p:txBody>
      </p:sp>
      <p:sp>
        <p:nvSpPr>
          <p:cNvPr id="6" name="Rectangle 5"/>
          <p:cNvSpPr/>
          <p:nvPr/>
        </p:nvSpPr>
        <p:spPr>
          <a:xfrm>
            <a:off x="457200" y="962084"/>
            <a:ext cx="8343900" cy="4431982"/>
          </a:xfrm>
          <a:prstGeom prst="rect">
            <a:avLst/>
          </a:prstGeom>
          <a:solidFill>
            <a:schemeClr val="bg2">
              <a:lumMod val="20000"/>
              <a:lumOff val="80000"/>
            </a:schemeClr>
          </a:solidFill>
          <a:ln w="3175">
            <a:solidFill>
              <a:schemeClr val="bg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2880" tIns="182880" rIns="182880" bIns="182880" numCol="1" spcCol="0" rtlCol="0" fromWordArt="0" anchor="t" anchorCtr="0" forceAA="0" compatLnSpc="1">
            <a:prstTxWarp prst="textNoShape">
              <a:avLst/>
            </a:prstTxWarp>
            <a:spAutoFit/>
          </a:bodyPr>
          <a:lstStyle/>
          <a:p>
            <a:endParaRPr lang="en-US" sz="2400" dirty="0" smtClean="0">
              <a:solidFill>
                <a:prstClr val="black"/>
              </a:solidFill>
              <a:latin typeface="Orly's Font 2" pitchFamily="66" charset="0"/>
            </a:endParaRPr>
          </a:p>
          <a:p>
            <a:endParaRPr lang="en-US" sz="2400" dirty="0">
              <a:solidFill>
                <a:prstClr val="black"/>
              </a:solidFill>
              <a:latin typeface="Orly's Font 2" pitchFamily="66" charset="0"/>
            </a:endParaRPr>
          </a:p>
          <a:p>
            <a:endParaRPr lang="en-US" sz="2400" dirty="0" smtClean="0">
              <a:solidFill>
                <a:prstClr val="black"/>
              </a:solidFill>
              <a:latin typeface="Orly's Font 2" pitchFamily="66" charset="0"/>
            </a:endParaRPr>
          </a:p>
          <a:p>
            <a:endParaRPr lang="en-US" sz="2400" dirty="0">
              <a:solidFill>
                <a:prstClr val="black"/>
              </a:solidFill>
              <a:latin typeface="Orly's Font 2" pitchFamily="66" charset="0"/>
            </a:endParaRPr>
          </a:p>
          <a:p>
            <a:endParaRPr lang="en-US" sz="2400" dirty="0" smtClean="0">
              <a:solidFill>
                <a:prstClr val="black"/>
              </a:solidFill>
              <a:latin typeface="Orly's Font 2" pitchFamily="66" charset="0"/>
            </a:endParaRPr>
          </a:p>
          <a:p>
            <a:endParaRPr lang="en-US" sz="2400" dirty="0">
              <a:solidFill>
                <a:prstClr val="black"/>
              </a:solidFill>
              <a:latin typeface="Orly's Font 2" pitchFamily="66" charset="0"/>
            </a:endParaRPr>
          </a:p>
          <a:p>
            <a:endParaRPr lang="en-US" sz="2400" dirty="0" smtClean="0">
              <a:solidFill>
                <a:prstClr val="black"/>
              </a:solidFill>
              <a:latin typeface="Orly's Font 2" pitchFamily="66" charset="0"/>
            </a:endParaRPr>
          </a:p>
          <a:p>
            <a:endParaRPr lang="en-US" sz="2400" dirty="0">
              <a:solidFill>
                <a:prstClr val="black"/>
              </a:solidFill>
              <a:latin typeface="Orly's Font 2" pitchFamily="66" charset="0"/>
            </a:endParaRPr>
          </a:p>
          <a:p>
            <a:endParaRPr lang="en-US" sz="2400" dirty="0" smtClean="0">
              <a:solidFill>
                <a:prstClr val="black"/>
              </a:solidFill>
              <a:latin typeface="Orly's Font 2" pitchFamily="66" charset="0"/>
            </a:endParaRPr>
          </a:p>
          <a:p>
            <a:endParaRPr lang="en-US" sz="2400" dirty="0">
              <a:solidFill>
                <a:prstClr val="black"/>
              </a:solidFill>
              <a:latin typeface="Orly's Font 2" pitchFamily="66" charset="0"/>
            </a:endParaRPr>
          </a:p>
          <a:p>
            <a:endParaRPr lang="en-US" sz="2400" dirty="0">
              <a:solidFill>
                <a:prstClr val="black"/>
              </a:solidFill>
              <a:latin typeface="Orly's Font 2" pitchFamily="66" charset="0"/>
            </a:endParaRPr>
          </a:p>
        </p:txBody>
      </p:sp>
      <p:sp>
        <p:nvSpPr>
          <p:cNvPr id="5" name="TextBox 4"/>
          <p:cNvSpPr txBox="1"/>
          <p:nvPr/>
        </p:nvSpPr>
        <p:spPr>
          <a:xfrm>
            <a:off x="685800" y="1076384"/>
            <a:ext cx="8108861" cy="4524316"/>
          </a:xfrm>
          <a:prstGeom prst="rect">
            <a:avLst/>
          </a:prstGeom>
          <a:noFill/>
        </p:spPr>
        <p:txBody>
          <a:bodyPr wrap="square" rtlCol="0">
            <a:spAutoFit/>
          </a:bodyPr>
          <a:lstStyle/>
          <a:p>
            <a:r>
              <a:rPr lang="en-US" dirty="0" smtClean="0">
                <a:latin typeface="Orly's Font 2"/>
                <a:cs typeface="Orly's Font 2"/>
              </a:rPr>
              <a:t>By analyzing </a:t>
            </a:r>
            <a:r>
              <a:rPr lang="en-US" dirty="0" err="1" smtClean="0">
                <a:latin typeface="Orly's Font 2"/>
                <a:cs typeface="Orly's Font 2"/>
              </a:rPr>
              <a:t>Rikki’s</a:t>
            </a:r>
            <a:r>
              <a:rPr lang="en-US" dirty="0" smtClean="0">
                <a:latin typeface="Orly's Font 2"/>
                <a:cs typeface="Orly's Font 2"/>
              </a:rPr>
              <a:t> actions, the reader can tell in the first passage that </a:t>
            </a:r>
            <a:r>
              <a:rPr lang="en-US" dirty="0" err="1" smtClean="0">
                <a:latin typeface="Orly's Font 2"/>
                <a:cs typeface="Orly's Font 2"/>
              </a:rPr>
              <a:t>Rikki</a:t>
            </a:r>
            <a:r>
              <a:rPr lang="en-US" dirty="0" smtClean="0">
                <a:latin typeface="Orly's Font 2"/>
                <a:cs typeface="Orly's Font 2"/>
              </a:rPr>
              <a:t> has a playful side, and he is very curious to find out about his new surroundings by “running and finding out”.  When he jumps on the boy’s shoulder, </a:t>
            </a:r>
            <a:r>
              <a:rPr lang="en-US" dirty="0" err="1" smtClean="0">
                <a:latin typeface="Orly's Font 2"/>
                <a:cs typeface="Orly's Font 2"/>
              </a:rPr>
              <a:t>Rikki’s</a:t>
            </a:r>
            <a:r>
              <a:rPr lang="en-US" dirty="0" smtClean="0">
                <a:latin typeface="Orly's Font 2"/>
                <a:cs typeface="Orly's Font 2"/>
              </a:rPr>
              <a:t> dad assures him that this is his way of making friends and that he is friendly.</a:t>
            </a:r>
          </a:p>
          <a:p>
            <a:endParaRPr lang="en-US" dirty="0" smtClean="0">
              <a:latin typeface="Orly's Font 2"/>
              <a:cs typeface="Orly's Font 2"/>
            </a:endParaRPr>
          </a:p>
          <a:p>
            <a:r>
              <a:rPr lang="en-US" dirty="0" smtClean="0">
                <a:latin typeface="Orly's Font 2"/>
                <a:cs typeface="Orly's Font 2"/>
              </a:rPr>
              <a:t>In the second passage </a:t>
            </a:r>
            <a:r>
              <a:rPr lang="en-US" dirty="0" err="1" smtClean="0">
                <a:latin typeface="Orly's Font 2"/>
                <a:cs typeface="Orly's Font 2"/>
              </a:rPr>
              <a:t>Rikki</a:t>
            </a:r>
            <a:r>
              <a:rPr lang="en-US" dirty="0" smtClean="0">
                <a:latin typeface="Orly's Font 2"/>
                <a:cs typeface="Orly's Font 2"/>
              </a:rPr>
              <a:t> is angry and filled with rage when faced with the need to fight and protect. </a:t>
            </a:r>
            <a:r>
              <a:rPr lang="en-US" dirty="0" err="1" smtClean="0">
                <a:latin typeface="Orly's Font 2"/>
                <a:cs typeface="Orly's Font 2"/>
              </a:rPr>
              <a:t>Rikki</a:t>
            </a:r>
            <a:r>
              <a:rPr lang="en-US" dirty="0" smtClean="0">
                <a:latin typeface="Orly's Font 2"/>
                <a:cs typeface="Orly's Font 2"/>
              </a:rPr>
              <a:t> becomes serious and thoughtful and uses logic when problem solving to figure out his next move with the antagonist revealing his ability to demonstrate strength and courage. </a:t>
            </a:r>
          </a:p>
          <a:p>
            <a:endParaRPr lang="en-US" dirty="0" smtClean="0">
              <a:latin typeface="Orly's Font 2"/>
              <a:cs typeface="Orly's Font 2"/>
            </a:endParaRPr>
          </a:p>
          <a:p>
            <a:r>
              <a:rPr lang="en-US" dirty="0" smtClean="0">
                <a:latin typeface="Orly's Font 2"/>
                <a:cs typeface="Orly's Font 2"/>
              </a:rPr>
              <a:t>When comparing these two different passages, we see that characters are complex and show us different traits depending on what they are facing.</a:t>
            </a:r>
          </a:p>
          <a:p>
            <a:endParaRPr lang="en-US" dirty="0" smtClean="0">
              <a:latin typeface="Orly's Font 2"/>
              <a:cs typeface="Orly's Font 2"/>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12287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2"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iterate type="lt">
                                    <p:tmAbs val="80"/>
                                  </p:iterate>
                                  <p:childTnLst>
                                    <p:set>
                                      <p:cBhvr>
                                        <p:cTn id="19"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2" build="allAtOnce"/>
      <p:bldP spid="6" grpId="0" animBg="1"/>
      <p:bldP spid="5" grpId="0"/>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 name="Rectangle 3"/>
          <p:cNvSpPr>
            <a:spLocks noChangeArrowheads="1"/>
          </p:cNvSpPr>
          <p:nvPr/>
        </p:nvSpPr>
        <p:spPr bwMode="gray">
          <a:xfrm>
            <a:off x="1143002" y="1333500"/>
            <a:ext cx="6135313" cy="875111"/>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lgn="ctr">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wrap="none">
            <a:spAutoFit/>
          </a:bodyPr>
          <a:lstStyle/>
          <a:p>
            <a:pPr lvl="0" fontAlgn="auto">
              <a:lnSpc>
                <a:spcPct val="90000"/>
              </a:lnSpc>
              <a:spcAft>
                <a:spcPts val="0"/>
              </a:spcAft>
              <a:defRPr/>
            </a:pPr>
            <a:r>
              <a:rPr lang="en-US" sz="2800" kern="0" dirty="0" smtClean="0">
                <a:solidFill>
                  <a:schemeClr val="accent5"/>
                </a:solidFill>
                <a:latin typeface="Orly's Font 2" pitchFamily="66" charset="0"/>
              </a:rPr>
              <a:t>List the main character’s actions</a:t>
            </a:r>
          </a:p>
          <a:p>
            <a:pPr lvl="0" fontAlgn="auto">
              <a:lnSpc>
                <a:spcPct val="90000"/>
              </a:lnSpc>
              <a:spcAft>
                <a:spcPts val="0"/>
              </a:spcAft>
              <a:defRPr/>
            </a:pPr>
            <a:r>
              <a:rPr lang="en-US" sz="2800" kern="0" dirty="0" smtClean="0">
                <a:solidFill>
                  <a:schemeClr val="accent5"/>
                </a:solidFill>
                <a:latin typeface="Orly's Font 2" pitchFamily="66" charset="0"/>
              </a:rPr>
              <a:t>across a text.</a:t>
            </a:r>
            <a:endParaRPr lang="en-US" sz="2800" kern="0" dirty="0">
              <a:solidFill>
                <a:schemeClr val="accent5"/>
              </a:solidFill>
              <a:latin typeface="Orly's Font 2" pitchFamily="66" charset="0"/>
            </a:endParaRPr>
          </a:p>
        </p:txBody>
      </p:sp>
      <p:sp>
        <p:nvSpPr>
          <p:cNvPr id="29" name="Rectangle 4"/>
          <p:cNvSpPr>
            <a:spLocks noChangeArrowheads="1"/>
          </p:cNvSpPr>
          <p:nvPr/>
        </p:nvSpPr>
        <p:spPr bwMode="gray">
          <a:xfrm>
            <a:off x="639198" y="1275263"/>
            <a:ext cx="379180" cy="769441"/>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lgn="ctr">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wrap="none">
            <a:spAutoFit/>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sz="4400" b="1" i="0" u="none" strike="noStrike" kern="0" cap="none" spc="0" normalizeH="0" baseline="0" noProof="0" dirty="0" smtClean="0">
                <a:ln>
                  <a:noFill/>
                </a:ln>
                <a:solidFill>
                  <a:schemeClr val="accent5"/>
                </a:solidFill>
                <a:effectLst/>
                <a:uLnTx/>
                <a:uFillTx/>
                <a:latin typeface="Orly's Font 2" pitchFamily="66" charset="0"/>
              </a:rPr>
              <a:t>1</a:t>
            </a:r>
          </a:p>
        </p:txBody>
      </p:sp>
      <p:sp>
        <p:nvSpPr>
          <p:cNvPr id="30" name="Rectangle 6"/>
          <p:cNvSpPr>
            <a:spLocks noChangeArrowheads="1"/>
          </p:cNvSpPr>
          <p:nvPr/>
        </p:nvSpPr>
        <p:spPr bwMode="gray">
          <a:xfrm>
            <a:off x="533402" y="2596063"/>
            <a:ext cx="569387" cy="769441"/>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lgn="ctr">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wrap="none">
            <a:spAutoFit/>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sz="4400" b="1" i="0" u="none" strike="noStrike" kern="0" cap="none" spc="0" normalizeH="0" baseline="0" noProof="0" dirty="0" smtClean="0">
                <a:ln>
                  <a:noFill/>
                </a:ln>
                <a:solidFill>
                  <a:schemeClr val="accent1"/>
                </a:solidFill>
                <a:effectLst/>
                <a:uLnTx/>
                <a:uFillTx/>
                <a:latin typeface="Orly's Font 2" pitchFamily="66" charset="0"/>
              </a:rPr>
              <a:t>2</a:t>
            </a:r>
          </a:p>
        </p:txBody>
      </p:sp>
      <p:sp>
        <p:nvSpPr>
          <p:cNvPr id="31" name="Rectangle 7"/>
          <p:cNvSpPr>
            <a:spLocks noChangeArrowheads="1"/>
          </p:cNvSpPr>
          <p:nvPr/>
        </p:nvSpPr>
        <p:spPr bwMode="gray">
          <a:xfrm>
            <a:off x="1143000" y="2552700"/>
            <a:ext cx="7234122" cy="875111"/>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lgn="ctr">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wrap="none">
            <a:spAutoFit/>
          </a:bodyPr>
          <a:lstStyle/>
          <a:p>
            <a:pPr lvl="0" fontAlgn="auto">
              <a:lnSpc>
                <a:spcPct val="90000"/>
              </a:lnSpc>
              <a:spcAft>
                <a:spcPts val="0"/>
              </a:spcAft>
              <a:defRPr/>
            </a:pPr>
            <a:r>
              <a:rPr lang="en-US" sz="2800" kern="0" dirty="0" smtClean="0">
                <a:solidFill>
                  <a:schemeClr val="accent1"/>
                </a:solidFill>
                <a:latin typeface="Orly's Font 2" pitchFamily="66" charset="0"/>
              </a:rPr>
              <a:t>Analyze the actions and ask, “What do </a:t>
            </a:r>
          </a:p>
          <a:p>
            <a:pPr lvl="0" fontAlgn="auto">
              <a:lnSpc>
                <a:spcPct val="90000"/>
              </a:lnSpc>
              <a:spcAft>
                <a:spcPts val="0"/>
              </a:spcAft>
              <a:defRPr/>
            </a:pPr>
            <a:r>
              <a:rPr lang="en-US" sz="2800" kern="0" dirty="0" smtClean="0">
                <a:solidFill>
                  <a:schemeClr val="accent1"/>
                </a:solidFill>
                <a:latin typeface="Orly's Font 2" pitchFamily="66" charset="0"/>
              </a:rPr>
              <a:t>these say about the character?”</a:t>
            </a:r>
            <a:endParaRPr lang="en-US" sz="2800" kern="0" dirty="0">
              <a:solidFill>
                <a:schemeClr val="accent1"/>
              </a:solidFill>
              <a:latin typeface="Orly's Font 2" pitchFamily="66" charset="0"/>
            </a:endParaRPr>
          </a:p>
        </p:txBody>
      </p:sp>
      <p:sp>
        <p:nvSpPr>
          <p:cNvPr id="32" name="Rectangle 9"/>
          <p:cNvSpPr>
            <a:spLocks noChangeArrowheads="1"/>
          </p:cNvSpPr>
          <p:nvPr/>
        </p:nvSpPr>
        <p:spPr bwMode="gray">
          <a:xfrm>
            <a:off x="547028" y="3916863"/>
            <a:ext cx="556563" cy="769441"/>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lgn="ctr">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wrap="none">
            <a:spAutoFit/>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sz="4400" b="1" i="0" u="none" strike="noStrike" kern="0" cap="none" spc="0" normalizeH="0" baseline="0" noProof="0" dirty="0" smtClean="0">
                <a:ln>
                  <a:noFill/>
                </a:ln>
                <a:solidFill>
                  <a:schemeClr val="accent5"/>
                </a:solidFill>
                <a:effectLst/>
                <a:uLnTx/>
                <a:uFillTx/>
                <a:latin typeface="Orly's Font 2" pitchFamily="66" charset="0"/>
              </a:rPr>
              <a:t>3</a:t>
            </a:r>
          </a:p>
        </p:txBody>
      </p:sp>
      <p:sp>
        <p:nvSpPr>
          <p:cNvPr id="33" name="Rectangle 10"/>
          <p:cNvSpPr>
            <a:spLocks noChangeArrowheads="1"/>
          </p:cNvSpPr>
          <p:nvPr/>
        </p:nvSpPr>
        <p:spPr bwMode="gray">
          <a:xfrm>
            <a:off x="1143001" y="3848100"/>
            <a:ext cx="6274875" cy="875111"/>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lgn="ctr">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wrap="none">
            <a:spAutoFit/>
          </a:bodyPr>
          <a:lstStyle/>
          <a:p>
            <a:pPr lvl="0" fontAlgn="auto">
              <a:lnSpc>
                <a:spcPct val="90000"/>
              </a:lnSpc>
              <a:spcAft>
                <a:spcPts val="0"/>
              </a:spcAft>
              <a:defRPr/>
            </a:pPr>
            <a:r>
              <a:rPr lang="en-US" sz="2800" kern="0" dirty="0" smtClean="0">
                <a:solidFill>
                  <a:schemeClr val="accent5"/>
                </a:solidFill>
                <a:latin typeface="Orly's Font 2" pitchFamily="66" charset="0"/>
              </a:rPr>
              <a:t>Use this analysis to determine the  </a:t>
            </a:r>
          </a:p>
          <a:p>
            <a:pPr lvl="0" fontAlgn="auto">
              <a:lnSpc>
                <a:spcPct val="90000"/>
              </a:lnSpc>
              <a:spcAft>
                <a:spcPts val="0"/>
              </a:spcAft>
              <a:defRPr/>
            </a:pPr>
            <a:r>
              <a:rPr lang="en-US" sz="2800" kern="0" dirty="0" smtClean="0">
                <a:solidFill>
                  <a:schemeClr val="accent5"/>
                </a:solidFill>
                <a:latin typeface="Orly's Font 2" pitchFamily="66" charset="0"/>
              </a:rPr>
              <a:t>character’s traits.</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734386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lt">
                                    <p:tmAbs val="120"/>
                                  </p:iterate>
                                  <p:childTnLst>
                                    <p:set>
                                      <p:cBhvr>
                                        <p:cTn id="6" dur="1" fill="hold">
                                          <p:stCondLst>
                                            <p:cond delay="0"/>
                                          </p:stCondLst>
                                        </p:cTn>
                                        <p:tgtEl>
                                          <p:spTgt spid="2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fade">
                                      <p:cBhvr>
                                        <p:cTn id="11" dur="500"/>
                                        <p:tgtEl>
                                          <p:spTgt spid="28"/>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iterate type="lt">
                                    <p:tmAbs val="120"/>
                                  </p:iterate>
                                  <p:childTnLst>
                                    <p:set>
                                      <p:cBhvr>
                                        <p:cTn id="15" dur="1" fill="hold">
                                          <p:stCondLst>
                                            <p:cond delay="0"/>
                                          </p:stCondLst>
                                        </p:cTn>
                                        <p:tgtEl>
                                          <p:spTgt spid="30"/>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1"/>
                                        </p:tgtEl>
                                        <p:attrNameLst>
                                          <p:attrName>style.visibility</p:attrName>
                                        </p:attrNameLst>
                                      </p:cBhvr>
                                      <p:to>
                                        <p:strVal val="visible"/>
                                      </p:to>
                                    </p:set>
                                    <p:animEffect transition="in" filter="fade">
                                      <p:cBhvr>
                                        <p:cTn id="20" dur="500"/>
                                        <p:tgtEl>
                                          <p:spTgt spid="31"/>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iterate type="lt">
                                    <p:tmAbs val="120"/>
                                  </p:iterate>
                                  <p:childTnLst>
                                    <p:set>
                                      <p:cBhvr>
                                        <p:cTn id="24" dur="1" fill="hold">
                                          <p:stCondLst>
                                            <p:cond delay="0"/>
                                          </p:stCondLst>
                                        </p:cTn>
                                        <p:tgtEl>
                                          <p:spTgt spid="3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3"/>
                                        </p:tgtEl>
                                        <p:attrNameLst>
                                          <p:attrName>style.visibility</p:attrName>
                                        </p:attrNameLst>
                                      </p:cBhvr>
                                      <p:to>
                                        <p:strVal val="visible"/>
                                      </p:to>
                                    </p:set>
                                    <p:animEffect transition="in" filter="fade">
                                      <p:cBhvr>
                                        <p:cTn id="29"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9" grpId="0"/>
      <p:bldP spid="30" grpId="0"/>
      <p:bldP spid="31" grpId="0"/>
      <p:bldP spid="32" grpId="0"/>
      <p:bldP spid="33" grpId="0"/>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800109" y="1349278"/>
            <a:ext cx="7429501" cy="2862322"/>
          </a:xfrm>
          <a:prstGeom prst="rect">
            <a:avLst/>
          </a:prstGeom>
          <a:noFill/>
        </p:spPr>
        <p:txBody>
          <a:bodyPr>
            <a:spAutoFit/>
          </a:bodyPr>
          <a:lstStyle/>
          <a:p>
            <a:pPr algn="ctr">
              <a:defRPr/>
            </a:pPr>
            <a:r>
              <a:rPr lang="en-US" sz="3600" dirty="0">
                <a:solidFill>
                  <a:schemeClr val="accent5"/>
                </a:solidFill>
                <a:latin typeface="Orly's Font 2"/>
                <a:ea typeface="Verdana" pitchFamily="34" charset="0"/>
                <a:cs typeface="Verdana" pitchFamily="34" charset="0"/>
              </a:rPr>
              <a:t>In this lesson you </a:t>
            </a:r>
            <a:r>
              <a:rPr lang="en-US" sz="3600" dirty="0" smtClean="0">
                <a:solidFill>
                  <a:schemeClr val="accent5"/>
                </a:solidFill>
                <a:latin typeface="Orly's Font 2"/>
                <a:ea typeface="Verdana" pitchFamily="34" charset="0"/>
                <a:cs typeface="Verdana" pitchFamily="34" charset="0"/>
              </a:rPr>
              <a:t>have learned how to determine a character’s traits </a:t>
            </a:r>
            <a:r>
              <a:rPr lang="en-US" sz="3600" dirty="0" smtClean="0">
                <a:solidFill>
                  <a:schemeClr val="accent1"/>
                </a:solidFill>
                <a:latin typeface="Orly's Font 2"/>
                <a:ea typeface="Verdana" pitchFamily="34" charset="0"/>
                <a:cs typeface="Verdana" pitchFamily="34" charset="0"/>
              </a:rPr>
              <a:t>by examining his/her actions</a:t>
            </a:r>
          </a:p>
          <a:p>
            <a:pPr algn="ctr">
              <a:defRPr/>
            </a:pPr>
            <a:r>
              <a:rPr lang="en-US" sz="3600" dirty="0" smtClean="0">
                <a:solidFill>
                  <a:schemeClr val="accent1"/>
                </a:solidFill>
                <a:latin typeface="Orly's Font 2"/>
                <a:ea typeface="Verdana" pitchFamily="34" charset="0"/>
                <a:cs typeface="Verdana" pitchFamily="34" charset="0"/>
              </a:rPr>
              <a:t>across a text.</a:t>
            </a:r>
            <a:endParaRPr lang="en-US" sz="3600" dirty="0">
              <a:solidFill>
                <a:schemeClr val="accent1"/>
              </a:solidFill>
              <a:latin typeface="Orly's Font 2"/>
              <a:ea typeface="Verdana" pitchFamily="34" charset="0"/>
              <a:cs typeface="Verdana" pitchFamily="34"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596416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857251" y="1409700"/>
            <a:ext cx="7429501" cy="2862322"/>
          </a:xfrm>
          <a:prstGeom prst="rect">
            <a:avLst/>
          </a:prstGeom>
          <a:noFill/>
        </p:spPr>
        <p:txBody>
          <a:bodyPr>
            <a:spAutoFit/>
          </a:bodyPr>
          <a:lstStyle/>
          <a:p>
            <a:pPr algn="ctr">
              <a:defRPr/>
            </a:pPr>
            <a:r>
              <a:rPr lang="en-US" sz="3600" dirty="0">
                <a:solidFill>
                  <a:schemeClr val="accent5"/>
                </a:solidFill>
                <a:latin typeface="Orly's Font 2"/>
                <a:ea typeface="Verdana" pitchFamily="34" charset="0"/>
                <a:cs typeface="Verdana" pitchFamily="34" charset="0"/>
              </a:rPr>
              <a:t>In this lesson you </a:t>
            </a:r>
            <a:r>
              <a:rPr lang="en-US" sz="3600" dirty="0" smtClean="0">
                <a:solidFill>
                  <a:schemeClr val="accent5"/>
                </a:solidFill>
                <a:latin typeface="Orly's Font 2"/>
                <a:ea typeface="Verdana" pitchFamily="34" charset="0"/>
                <a:cs typeface="Verdana" pitchFamily="34" charset="0"/>
              </a:rPr>
              <a:t>will learn  how to determine a character’s traits </a:t>
            </a:r>
            <a:r>
              <a:rPr lang="en-US" sz="3600" dirty="0" smtClean="0">
                <a:solidFill>
                  <a:schemeClr val="accent1"/>
                </a:solidFill>
                <a:latin typeface="Orly's Font 2"/>
                <a:ea typeface="Verdana" pitchFamily="34" charset="0"/>
                <a:cs typeface="Verdana" pitchFamily="34" charset="0"/>
              </a:rPr>
              <a:t>by examining his/her actions across a text.</a:t>
            </a:r>
            <a:endParaRPr lang="en-US" sz="3600" dirty="0">
              <a:solidFill>
                <a:schemeClr val="accent1"/>
              </a:solidFill>
              <a:latin typeface="Orly's Font 2"/>
              <a:ea typeface="Verdana" pitchFamily="34" charset="0"/>
              <a:cs typeface="Verdana" pitchFamily="34"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075757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Rectangle 2"/>
          <p:cNvSpPr/>
          <p:nvPr/>
        </p:nvSpPr>
        <p:spPr>
          <a:xfrm>
            <a:off x="228600" y="1104900"/>
            <a:ext cx="4343400" cy="3962400"/>
          </a:xfrm>
          <a:prstGeom prst="rect">
            <a:avLst/>
          </a:prstGeom>
          <a:solidFill>
            <a:schemeClr val="bg2">
              <a:lumMod val="20000"/>
              <a:lumOff val="80000"/>
            </a:schemeClr>
          </a:solidFill>
          <a:ln w="3175">
            <a:solidFill>
              <a:schemeClr val="bg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2880" tIns="182880" rIns="182880" bIns="182880" numCol="1" spcCol="0" rtlCol="0" fromWordArt="0" anchor="t" anchorCtr="0" forceAA="0" compatLnSpc="1">
            <a:prstTxWarp prst="textNoShape">
              <a:avLst/>
            </a:prstTxWarp>
            <a:spAutoFit/>
          </a:bodyPr>
          <a:lstStyle/>
          <a:p>
            <a:endParaRPr lang="en-US" sz="2400" dirty="0" smtClean="0">
              <a:solidFill>
                <a:prstClr val="black"/>
              </a:solidFill>
              <a:latin typeface="Times New Roman"/>
              <a:cs typeface="Times New Roman"/>
            </a:endParaRPr>
          </a:p>
        </p:txBody>
      </p:sp>
      <p:sp>
        <p:nvSpPr>
          <p:cNvPr id="4" name="Rectangle 3"/>
          <p:cNvSpPr/>
          <p:nvPr/>
        </p:nvSpPr>
        <p:spPr>
          <a:xfrm>
            <a:off x="228600" y="1409700"/>
            <a:ext cx="4572000" cy="3477875"/>
          </a:xfrm>
          <a:prstGeom prst="rect">
            <a:avLst/>
          </a:prstGeom>
        </p:spPr>
        <p:txBody>
          <a:bodyPr wrap="square">
            <a:spAutoFit/>
          </a:bodyPr>
          <a:lstStyle/>
          <a:p>
            <a:pPr algn="ctr"/>
            <a:r>
              <a:rPr lang="en-US" sz="2000" dirty="0" smtClean="0">
                <a:latin typeface="Times New Roman"/>
                <a:ea typeface="Verdana" pitchFamily="34" charset="0"/>
                <a:cs typeface="Times New Roman"/>
              </a:rPr>
              <a:t>“</a:t>
            </a:r>
            <a:r>
              <a:rPr lang="en-US" sz="2000" dirty="0" err="1" smtClean="0">
                <a:latin typeface="Times New Roman"/>
                <a:ea typeface="Verdana" pitchFamily="34" charset="0"/>
                <a:cs typeface="Times New Roman"/>
              </a:rPr>
              <a:t>Rikki</a:t>
            </a:r>
            <a:r>
              <a:rPr lang="en-US" sz="2000" dirty="0" smtClean="0">
                <a:latin typeface="Times New Roman"/>
                <a:ea typeface="Verdana" pitchFamily="34" charset="0"/>
                <a:cs typeface="Times New Roman"/>
              </a:rPr>
              <a:t> </a:t>
            </a:r>
            <a:r>
              <a:rPr lang="en-US" sz="2000" dirty="0" err="1" smtClean="0">
                <a:latin typeface="Times New Roman"/>
                <a:ea typeface="Verdana" pitchFamily="34" charset="0"/>
                <a:cs typeface="Times New Roman"/>
              </a:rPr>
              <a:t>Tikki</a:t>
            </a:r>
            <a:r>
              <a:rPr lang="en-US" sz="2000" dirty="0" smtClean="0">
                <a:latin typeface="Times New Roman"/>
                <a:ea typeface="Verdana" pitchFamily="34" charset="0"/>
                <a:cs typeface="Times New Roman"/>
              </a:rPr>
              <a:t> </a:t>
            </a:r>
            <a:r>
              <a:rPr lang="en-US" sz="2000" dirty="0" err="1" smtClean="0">
                <a:latin typeface="Times New Roman"/>
                <a:ea typeface="Verdana" pitchFamily="34" charset="0"/>
                <a:cs typeface="Times New Roman"/>
              </a:rPr>
              <a:t>Tavi</a:t>
            </a:r>
            <a:r>
              <a:rPr lang="en-US" sz="2000" dirty="0" smtClean="0">
                <a:latin typeface="Times New Roman"/>
                <a:ea typeface="Verdana" pitchFamily="34" charset="0"/>
                <a:cs typeface="Times New Roman"/>
              </a:rPr>
              <a:t>”</a:t>
            </a:r>
          </a:p>
          <a:p>
            <a:r>
              <a:rPr lang="en-US" sz="2000" dirty="0" smtClean="0">
                <a:latin typeface="Times New Roman"/>
                <a:ea typeface="Verdana" pitchFamily="34" charset="0"/>
                <a:cs typeface="Times New Roman"/>
              </a:rPr>
              <a:t>This the story of the great war that </a:t>
            </a:r>
          </a:p>
          <a:p>
            <a:r>
              <a:rPr lang="en-US" sz="2000" dirty="0" err="1" smtClean="0">
                <a:latin typeface="Times New Roman"/>
                <a:ea typeface="Verdana" pitchFamily="34" charset="0"/>
                <a:cs typeface="Times New Roman"/>
              </a:rPr>
              <a:t>Rikki-tikki-tavi</a:t>
            </a:r>
            <a:r>
              <a:rPr lang="en-US" sz="2000" dirty="0" smtClean="0">
                <a:latin typeface="Times New Roman"/>
                <a:ea typeface="Verdana" pitchFamily="34" charset="0"/>
                <a:cs typeface="Times New Roman"/>
              </a:rPr>
              <a:t> fought single-handed, through the bath-rooms of the big </a:t>
            </a:r>
          </a:p>
          <a:p>
            <a:r>
              <a:rPr lang="en-US" sz="2000" dirty="0" smtClean="0">
                <a:latin typeface="Times New Roman"/>
                <a:ea typeface="Verdana" pitchFamily="34" charset="0"/>
                <a:cs typeface="Times New Roman"/>
              </a:rPr>
              <a:t>bungalow in </a:t>
            </a:r>
            <a:r>
              <a:rPr lang="en-US" sz="2000" dirty="0" err="1" smtClean="0">
                <a:latin typeface="Times New Roman"/>
                <a:ea typeface="Verdana" pitchFamily="34" charset="0"/>
                <a:cs typeface="Times New Roman"/>
              </a:rPr>
              <a:t>Segowlee</a:t>
            </a:r>
            <a:r>
              <a:rPr lang="en-US" sz="2000" dirty="0" smtClean="0">
                <a:latin typeface="Times New Roman"/>
                <a:ea typeface="Verdana" pitchFamily="34" charset="0"/>
                <a:cs typeface="Times New Roman"/>
              </a:rPr>
              <a:t> cantonment. </a:t>
            </a:r>
          </a:p>
          <a:p>
            <a:r>
              <a:rPr lang="en-US" sz="2000" dirty="0" err="1" smtClean="0">
                <a:latin typeface="Times New Roman"/>
                <a:ea typeface="Verdana" pitchFamily="34" charset="0"/>
                <a:cs typeface="Times New Roman"/>
              </a:rPr>
              <a:t>Darzee</a:t>
            </a:r>
            <a:r>
              <a:rPr lang="en-US" sz="2000" dirty="0" smtClean="0">
                <a:latin typeface="Times New Roman"/>
                <a:ea typeface="Verdana" pitchFamily="34" charset="0"/>
                <a:cs typeface="Times New Roman"/>
              </a:rPr>
              <a:t>, the tailor-bird, helped him, and </a:t>
            </a:r>
            <a:r>
              <a:rPr lang="en-US" sz="2000" dirty="0" err="1" smtClean="0">
                <a:latin typeface="Times New Roman"/>
                <a:ea typeface="Verdana" pitchFamily="34" charset="0"/>
                <a:cs typeface="Times New Roman"/>
              </a:rPr>
              <a:t>Chuchundra</a:t>
            </a:r>
            <a:r>
              <a:rPr lang="en-US" sz="2000" dirty="0" smtClean="0">
                <a:latin typeface="Times New Roman"/>
                <a:ea typeface="Verdana" pitchFamily="34" charset="0"/>
                <a:cs typeface="Times New Roman"/>
              </a:rPr>
              <a:t>, the muskrat, who never </a:t>
            </a:r>
          </a:p>
          <a:p>
            <a:r>
              <a:rPr lang="en-US" sz="2000" dirty="0" smtClean="0">
                <a:latin typeface="Times New Roman"/>
                <a:ea typeface="Verdana" pitchFamily="34" charset="0"/>
                <a:cs typeface="Times New Roman"/>
              </a:rPr>
              <a:t>comes out into the middle of the floor,</a:t>
            </a:r>
          </a:p>
          <a:p>
            <a:r>
              <a:rPr lang="en-US" sz="2000" dirty="0" smtClean="0">
                <a:latin typeface="Times New Roman"/>
                <a:ea typeface="Verdana" pitchFamily="34" charset="0"/>
                <a:cs typeface="Times New Roman"/>
              </a:rPr>
              <a:t>but always creeps round by the wall, </a:t>
            </a:r>
          </a:p>
          <a:p>
            <a:r>
              <a:rPr lang="en-US" sz="2000" dirty="0" smtClean="0">
                <a:latin typeface="Times New Roman"/>
                <a:ea typeface="Verdana" pitchFamily="34" charset="0"/>
                <a:cs typeface="Times New Roman"/>
              </a:rPr>
              <a:t>gave him advice, but </a:t>
            </a:r>
            <a:r>
              <a:rPr lang="en-US" sz="2000" dirty="0" err="1" smtClean="0">
                <a:latin typeface="Times New Roman"/>
                <a:ea typeface="Verdana" pitchFamily="34" charset="0"/>
                <a:cs typeface="Times New Roman"/>
              </a:rPr>
              <a:t>Rikki-tikki</a:t>
            </a:r>
            <a:r>
              <a:rPr lang="en-US" sz="2000" dirty="0" smtClean="0">
                <a:latin typeface="Times New Roman"/>
                <a:ea typeface="Verdana" pitchFamily="34" charset="0"/>
                <a:cs typeface="Times New Roman"/>
              </a:rPr>
              <a:t> did </a:t>
            </a:r>
          </a:p>
          <a:p>
            <a:r>
              <a:rPr lang="en-US" sz="2000" dirty="0" smtClean="0">
                <a:latin typeface="Times New Roman"/>
                <a:ea typeface="Verdana" pitchFamily="34" charset="0"/>
                <a:cs typeface="Times New Roman"/>
              </a:rPr>
              <a:t>the real fighting.</a:t>
            </a:r>
          </a:p>
        </p:txBody>
      </p:sp>
      <p:sp>
        <p:nvSpPr>
          <p:cNvPr id="5" name="Rectangle 4"/>
          <p:cNvSpPr/>
          <p:nvPr/>
        </p:nvSpPr>
        <p:spPr>
          <a:xfrm>
            <a:off x="5334000" y="876300"/>
            <a:ext cx="3289300" cy="4062651"/>
          </a:xfrm>
          <a:prstGeom prst="rect">
            <a:avLst/>
          </a:prstGeom>
          <a:solidFill>
            <a:schemeClr val="accent4">
              <a:lumMod val="40000"/>
              <a:lumOff val="60000"/>
            </a:schemeClr>
          </a:solidFill>
          <a:ln w="6350">
            <a:solidFill>
              <a:schemeClr val="accent4">
                <a:lumMod val="40000"/>
                <a:lumOff val="6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2880" tIns="182880" rIns="182880" bIns="182880" numCol="1" spcCol="0" rtlCol="0" fromWordArt="0" anchor="t" anchorCtr="0" forceAA="0" compatLnSpc="1">
            <a:prstTxWarp prst="textNoShape">
              <a:avLst/>
            </a:prstTxWarp>
            <a:spAutoFit/>
          </a:bodyPr>
          <a:lstStyle/>
          <a:p>
            <a:r>
              <a:rPr lang="en-US" sz="2000" dirty="0" smtClean="0">
                <a:solidFill>
                  <a:prstClr val="black"/>
                </a:solidFill>
                <a:latin typeface="Orly's Font 2" pitchFamily="66" charset="0"/>
              </a:rPr>
              <a:t>Introduced to 3 characters at the beginning:</a:t>
            </a:r>
          </a:p>
          <a:p>
            <a:endParaRPr lang="en-US" sz="2000" dirty="0" smtClean="0">
              <a:solidFill>
                <a:prstClr val="black"/>
              </a:solidFill>
              <a:latin typeface="Orly's Font 2" pitchFamily="66" charset="0"/>
            </a:endParaRPr>
          </a:p>
          <a:p>
            <a:pPr>
              <a:buFont typeface="Arial"/>
              <a:buChar char="•"/>
            </a:pPr>
            <a:r>
              <a:rPr lang="en-US" sz="2000" dirty="0" err="1" smtClean="0">
                <a:solidFill>
                  <a:prstClr val="black"/>
                </a:solidFill>
                <a:latin typeface="Orly's Font 2" pitchFamily="66" charset="0"/>
              </a:rPr>
              <a:t>Rikki-tikki-tavi</a:t>
            </a:r>
            <a:endParaRPr lang="en-US" sz="2000" dirty="0" smtClean="0">
              <a:solidFill>
                <a:prstClr val="black"/>
              </a:solidFill>
              <a:latin typeface="Orly's Font 2" pitchFamily="66" charset="0"/>
            </a:endParaRPr>
          </a:p>
          <a:p>
            <a:pPr>
              <a:buFont typeface="Arial"/>
              <a:buChar char="•"/>
            </a:pPr>
            <a:endParaRPr lang="en-US" sz="2000" dirty="0" smtClean="0">
              <a:solidFill>
                <a:prstClr val="black"/>
              </a:solidFill>
              <a:latin typeface="Orly's Font 2" pitchFamily="66" charset="0"/>
            </a:endParaRPr>
          </a:p>
          <a:p>
            <a:pPr>
              <a:buFont typeface="Arial"/>
              <a:buChar char="•"/>
            </a:pPr>
            <a:r>
              <a:rPr lang="en-US" sz="2000" dirty="0" err="1" smtClean="0">
                <a:solidFill>
                  <a:prstClr val="black"/>
                </a:solidFill>
                <a:latin typeface="Orly's Font 2" pitchFamily="66" charset="0"/>
              </a:rPr>
              <a:t>Darzee</a:t>
            </a:r>
            <a:r>
              <a:rPr lang="en-US" sz="2000" dirty="0" smtClean="0">
                <a:solidFill>
                  <a:prstClr val="black"/>
                </a:solidFill>
                <a:latin typeface="Orly's Font 2" pitchFamily="66" charset="0"/>
              </a:rPr>
              <a:t>, the tailor-bird</a:t>
            </a:r>
          </a:p>
          <a:p>
            <a:pPr>
              <a:buFont typeface="Arial"/>
              <a:buChar char="•"/>
            </a:pPr>
            <a:endParaRPr lang="en-US" sz="2000" dirty="0" smtClean="0">
              <a:solidFill>
                <a:prstClr val="black"/>
              </a:solidFill>
              <a:latin typeface="Orly's Font 2" pitchFamily="66" charset="0"/>
            </a:endParaRPr>
          </a:p>
          <a:p>
            <a:pPr>
              <a:buFont typeface="Arial"/>
              <a:buChar char="•"/>
            </a:pPr>
            <a:r>
              <a:rPr lang="en-US" sz="2000" dirty="0" err="1" smtClean="0">
                <a:solidFill>
                  <a:prstClr val="black"/>
                </a:solidFill>
                <a:latin typeface="Orly's Font 2" pitchFamily="66" charset="0"/>
              </a:rPr>
              <a:t>Chuchundra</a:t>
            </a:r>
            <a:r>
              <a:rPr lang="en-US" sz="2000" dirty="0" smtClean="0">
                <a:solidFill>
                  <a:prstClr val="black"/>
                </a:solidFill>
                <a:latin typeface="Orly's Font 2" pitchFamily="66" charset="0"/>
              </a:rPr>
              <a:t>, the muskrat</a:t>
            </a:r>
          </a:p>
          <a:p>
            <a:r>
              <a:rPr lang="en-US" sz="2000" dirty="0" smtClean="0">
                <a:solidFill>
                  <a:prstClr val="black"/>
                </a:solidFill>
                <a:latin typeface="Orly's Font 2" pitchFamily="66" charset="0"/>
              </a:rPr>
              <a:t>  </a:t>
            </a:r>
          </a:p>
        </p:txBody>
      </p:sp>
      <p:sp>
        <p:nvSpPr>
          <p:cNvPr id="6" name="Oval 5"/>
          <p:cNvSpPr/>
          <p:nvPr/>
        </p:nvSpPr>
        <p:spPr>
          <a:xfrm flipV="1">
            <a:off x="1905000" y="2095500"/>
            <a:ext cx="762000" cy="299718"/>
          </a:xfrm>
          <a:prstGeom prst="ellipse">
            <a:avLst/>
          </a:prstGeom>
          <a:no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err="1" smtClean="0">
              <a:solidFill>
                <a:prstClr val="black"/>
              </a:solidFill>
            </a:endParaRPr>
          </a:p>
        </p:txBody>
      </p:sp>
      <p:sp>
        <p:nvSpPr>
          <p:cNvPr id="7" name="Oval 6"/>
          <p:cNvSpPr/>
          <p:nvPr/>
        </p:nvSpPr>
        <p:spPr>
          <a:xfrm>
            <a:off x="2590800" y="3009900"/>
            <a:ext cx="838200" cy="381000"/>
          </a:xfrm>
          <a:prstGeom prst="ellipse">
            <a:avLst/>
          </a:prstGeom>
          <a:no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err="1" smtClean="0">
              <a:solidFill>
                <a:prstClr val="black"/>
              </a:solidFill>
            </a:endParaRPr>
          </a:p>
        </p:txBody>
      </p:sp>
      <p:sp>
        <p:nvSpPr>
          <p:cNvPr id="8" name="Oval 7"/>
          <p:cNvSpPr/>
          <p:nvPr/>
        </p:nvSpPr>
        <p:spPr>
          <a:xfrm>
            <a:off x="228600" y="4229100"/>
            <a:ext cx="1828800" cy="381000"/>
          </a:xfrm>
          <a:prstGeom prst="ellipse">
            <a:avLst/>
          </a:prstGeom>
          <a:no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err="1" smtClean="0">
              <a:solidFill>
                <a:prstClr val="black"/>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397344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iterate type="lt">
                                    <p:tmAbs val="120"/>
                                  </p:iterate>
                                  <p:childTnLst>
                                    <p:set>
                                      <p:cBhvr>
                                        <p:cTn id="21"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iterate type="lt">
                                    <p:tmAbs val="120"/>
                                  </p:iterate>
                                  <p:childTnLst>
                                    <p:set>
                                      <p:cBhvr>
                                        <p:cTn id="25"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iterate type="lt">
                                    <p:tmAbs val="120"/>
                                  </p:iterate>
                                  <p:childTnLst>
                                    <p:set>
                                      <p:cBhvr>
                                        <p:cTn id="29"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iterate type="lt">
                                    <p:tmAbs val="120"/>
                                  </p:iterate>
                                  <p:childTnLst>
                                    <p:set>
                                      <p:cBhvr>
                                        <p:cTn id="33"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iterate type="lt">
                                    <p:tmAbs val="120"/>
                                  </p:iterate>
                                  <p:childTnLst>
                                    <p:set>
                                      <p:cBhvr>
                                        <p:cTn id="37"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fade">
                                      <p:cBhvr>
                                        <p:cTn id="42" dur="500"/>
                                        <p:tgtEl>
                                          <p:spTgt spid="6"/>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fade">
                                      <p:cBhvr>
                                        <p:cTn id="47" dur="500"/>
                                        <p:tgtEl>
                                          <p:spTgt spid="7"/>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8"/>
                                        </p:tgtEl>
                                        <p:attrNameLst>
                                          <p:attrName>style.visibility</p:attrName>
                                        </p:attrNameLst>
                                      </p:cBhvr>
                                      <p:to>
                                        <p:strVal val="visible"/>
                                      </p:to>
                                    </p:set>
                                    <p:animEffect transition="in" filter="fade">
                                      <p:cBhvr>
                                        <p:cTn id="5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animBg="1"/>
      <p:bldP spid="6" grpId="0" animBg="1"/>
      <p:bldP spid="7" grpId="0" animBg="1"/>
      <p:bldP spid="8" grpId="0" animBg="1"/>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 name="Rectangle 3"/>
          <p:cNvSpPr>
            <a:spLocks noChangeArrowheads="1"/>
          </p:cNvSpPr>
          <p:nvPr/>
        </p:nvSpPr>
        <p:spPr bwMode="gray">
          <a:xfrm>
            <a:off x="1143002" y="1409700"/>
            <a:ext cx="6458269" cy="875111"/>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lgn="ctr">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wrap="square">
            <a:spAutoFit/>
          </a:bodyPr>
          <a:lstStyle/>
          <a:p>
            <a:pPr lvl="0" fontAlgn="auto">
              <a:lnSpc>
                <a:spcPct val="90000"/>
              </a:lnSpc>
              <a:spcAft>
                <a:spcPts val="0"/>
              </a:spcAft>
              <a:defRPr/>
            </a:pPr>
            <a:r>
              <a:rPr lang="en-US" sz="2800" kern="0" dirty="0" smtClean="0">
                <a:solidFill>
                  <a:schemeClr val="accent5"/>
                </a:solidFill>
                <a:latin typeface="Orly's Font 2" pitchFamily="66" charset="0"/>
              </a:rPr>
              <a:t>List the main character’s actions across a text.</a:t>
            </a:r>
            <a:endParaRPr lang="en-US" sz="2800" kern="0" dirty="0">
              <a:solidFill>
                <a:schemeClr val="accent5"/>
              </a:solidFill>
              <a:latin typeface="Orly's Font 2" pitchFamily="66" charset="0"/>
            </a:endParaRPr>
          </a:p>
        </p:txBody>
      </p:sp>
      <p:sp>
        <p:nvSpPr>
          <p:cNvPr id="29" name="Rectangle 4"/>
          <p:cNvSpPr>
            <a:spLocks noChangeArrowheads="1"/>
          </p:cNvSpPr>
          <p:nvPr/>
        </p:nvSpPr>
        <p:spPr bwMode="gray">
          <a:xfrm>
            <a:off x="639198" y="1275263"/>
            <a:ext cx="379180" cy="769441"/>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lgn="ctr">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wrap="none">
            <a:spAutoFit/>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sz="4400" b="1" i="0" u="none" strike="noStrike" kern="0" cap="none" spc="0" normalizeH="0" baseline="0" noProof="0" dirty="0" smtClean="0">
                <a:ln>
                  <a:noFill/>
                </a:ln>
                <a:solidFill>
                  <a:schemeClr val="accent5"/>
                </a:solidFill>
                <a:effectLst/>
                <a:uLnTx/>
                <a:uFillTx/>
                <a:latin typeface="Orly's Font 2" pitchFamily="66" charset="0"/>
              </a:rPr>
              <a:t>1</a:t>
            </a:r>
          </a:p>
        </p:txBody>
      </p:sp>
      <p:sp>
        <p:nvSpPr>
          <p:cNvPr id="30" name="Rectangle 6"/>
          <p:cNvSpPr>
            <a:spLocks noChangeArrowheads="1"/>
          </p:cNvSpPr>
          <p:nvPr/>
        </p:nvSpPr>
        <p:spPr bwMode="gray">
          <a:xfrm>
            <a:off x="533402" y="2596063"/>
            <a:ext cx="569387" cy="769441"/>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lgn="ctr">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wrap="none">
            <a:spAutoFit/>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sz="4400" b="1" i="0" u="none" strike="noStrike" kern="0" cap="none" spc="0" normalizeH="0" baseline="0" noProof="0" dirty="0" smtClean="0">
                <a:ln>
                  <a:noFill/>
                </a:ln>
                <a:solidFill>
                  <a:schemeClr val="accent1"/>
                </a:solidFill>
                <a:effectLst/>
                <a:uLnTx/>
                <a:uFillTx/>
                <a:latin typeface="Orly's Font 2" pitchFamily="66" charset="0"/>
              </a:rPr>
              <a:t>2</a:t>
            </a:r>
          </a:p>
        </p:txBody>
      </p:sp>
      <p:sp>
        <p:nvSpPr>
          <p:cNvPr id="31" name="Rectangle 7"/>
          <p:cNvSpPr>
            <a:spLocks noChangeArrowheads="1"/>
          </p:cNvSpPr>
          <p:nvPr/>
        </p:nvSpPr>
        <p:spPr bwMode="gray">
          <a:xfrm>
            <a:off x="1219200" y="2552700"/>
            <a:ext cx="7234122" cy="875111"/>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lgn="ctr">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wrap="none">
            <a:spAutoFit/>
          </a:bodyPr>
          <a:lstStyle/>
          <a:p>
            <a:pPr lvl="0" fontAlgn="auto">
              <a:lnSpc>
                <a:spcPct val="90000"/>
              </a:lnSpc>
              <a:spcAft>
                <a:spcPts val="0"/>
              </a:spcAft>
              <a:defRPr/>
            </a:pPr>
            <a:r>
              <a:rPr lang="en-US" sz="2800" kern="0" dirty="0" smtClean="0">
                <a:solidFill>
                  <a:schemeClr val="accent1"/>
                </a:solidFill>
                <a:latin typeface="Orly's Font 2" pitchFamily="66" charset="0"/>
              </a:rPr>
              <a:t>Analyze the actions and ask, “What do </a:t>
            </a:r>
          </a:p>
          <a:p>
            <a:pPr lvl="0" fontAlgn="auto">
              <a:lnSpc>
                <a:spcPct val="90000"/>
              </a:lnSpc>
              <a:spcAft>
                <a:spcPts val="0"/>
              </a:spcAft>
              <a:defRPr/>
            </a:pPr>
            <a:r>
              <a:rPr lang="en-US" sz="2800" kern="0" dirty="0" smtClean="0">
                <a:solidFill>
                  <a:schemeClr val="accent1"/>
                </a:solidFill>
                <a:latin typeface="Orly's Font 2" pitchFamily="66" charset="0"/>
              </a:rPr>
              <a:t>these say about the character?”</a:t>
            </a:r>
            <a:endParaRPr lang="en-US" sz="2800" kern="0" dirty="0">
              <a:solidFill>
                <a:schemeClr val="accent1"/>
              </a:solidFill>
              <a:latin typeface="Orly's Font 2" pitchFamily="66" charset="0"/>
            </a:endParaRPr>
          </a:p>
        </p:txBody>
      </p:sp>
      <p:sp>
        <p:nvSpPr>
          <p:cNvPr id="32" name="Rectangle 9"/>
          <p:cNvSpPr>
            <a:spLocks noChangeArrowheads="1"/>
          </p:cNvSpPr>
          <p:nvPr/>
        </p:nvSpPr>
        <p:spPr bwMode="gray">
          <a:xfrm>
            <a:off x="547028" y="3916863"/>
            <a:ext cx="556563" cy="769441"/>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lgn="ctr">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wrap="none">
            <a:spAutoFit/>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sz="4400" b="1" i="0" u="none" strike="noStrike" kern="0" cap="none" spc="0" normalizeH="0" baseline="0" noProof="0" dirty="0" smtClean="0">
                <a:ln>
                  <a:noFill/>
                </a:ln>
                <a:solidFill>
                  <a:schemeClr val="accent5"/>
                </a:solidFill>
                <a:effectLst/>
                <a:uLnTx/>
                <a:uFillTx/>
                <a:latin typeface="Orly's Font 2" pitchFamily="66" charset="0"/>
              </a:rPr>
              <a:t>3</a:t>
            </a:r>
          </a:p>
        </p:txBody>
      </p:sp>
      <p:sp>
        <p:nvSpPr>
          <p:cNvPr id="33" name="Rectangle 10"/>
          <p:cNvSpPr>
            <a:spLocks noChangeArrowheads="1"/>
          </p:cNvSpPr>
          <p:nvPr/>
        </p:nvSpPr>
        <p:spPr bwMode="gray">
          <a:xfrm>
            <a:off x="1321915" y="3924300"/>
            <a:ext cx="6274875" cy="875111"/>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lgn="ctr">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wrap="none">
            <a:spAutoFit/>
          </a:bodyPr>
          <a:lstStyle/>
          <a:p>
            <a:pPr marL="0" marR="0" lvl="0" indent="0" algn="l" defTabSz="914400" eaLnBrk="1" fontAlgn="auto" latinLnBrk="0" hangingPunct="1">
              <a:lnSpc>
                <a:spcPct val="90000"/>
              </a:lnSpc>
              <a:spcBef>
                <a:spcPct val="0"/>
              </a:spcBef>
              <a:spcAft>
                <a:spcPts val="0"/>
              </a:spcAft>
              <a:buClrTx/>
              <a:buSzTx/>
              <a:buFontTx/>
              <a:buNone/>
              <a:tabLst/>
              <a:defRPr/>
            </a:pPr>
            <a:r>
              <a:rPr lang="en-US" sz="2800" kern="0" dirty="0" smtClean="0">
                <a:solidFill>
                  <a:schemeClr val="accent5"/>
                </a:solidFill>
                <a:latin typeface="Orly's Font 2" pitchFamily="66" charset="0"/>
              </a:rPr>
              <a:t>Use this analysis to determine the  </a:t>
            </a:r>
          </a:p>
          <a:p>
            <a:pPr marL="0" marR="0" lvl="0" indent="0" algn="l" defTabSz="914400" eaLnBrk="1" fontAlgn="auto" latinLnBrk="0" hangingPunct="1">
              <a:lnSpc>
                <a:spcPct val="90000"/>
              </a:lnSpc>
              <a:spcBef>
                <a:spcPct val="0"/>
              </a:spcBef>
              <a:spcAft>
                <a:spcPts val="0"/>
              </a:spcAft>
              <a:buClrTx/>
              <a:buSzTx/>
              <a:buFontTx/>
              <a:buNone/>
              <a:tabLst/>
              <a:defRPr/>
            </a:pPr>
            <a:r>
              <a:rPr lang="en-US" sz="2800" kern="0" dirty="0" err="1" smtClean="0">
                <a:solidFill>
                  <a:schemeClr val="accent5"/>
                </a:solidFill>
                <a:latin typeface="Orly's Font 2" pitchFamily="66" charset="0"/>
              </a:rPr>
              <a:t>c</a:t>
            </a:r>
            <a:r>
              <a:rPr kumimoji="0" lang="en-US" sz="2800" b="0" i="0" u="none" strike="noStrike" kern="0" cap="none" spc="0" normalizeH="0" baseline="0" noProof="0" dirty="0" err="1" smtClean="0">
                <a:ln>
                  <a:noFill/>
                </a:ln>
                <a:solidFill>
                  <a:schemeClr val="accent5"/>
                </a:solidFill>
                <a:effectLst/>
                <a:uLnTx/>
                <a:uFillTx/>
                <a:latin typeface="Orly's Font 2" pitchFamily="66" charset="0"/>
              </a:rPr>
              <a:t>haracter’s</a:t>
            </a:r>
            <a:r>
              <a:rPr kumimoji="0" lang="en-US" sz="2800" b="0" i="0" u="none" strike="noStrike" kern="0" cap="none" spc="0" normalizeH="0" baseline="0" noProof="0" dirty="0" smtClean="0">
                <a:ln>
                  <a:noFill/>
                </a:ln>
                <a:solidFill>
                  <a:schemeClr val="accent5"/>
                </a:solidFill>
                <a:effectLst/>
                <a:uLnTx/>
                <a:uFillTx/>
                <a:latin typeface="Orly's Font 2" pitchFamily="66" charset="0"/>
              </a:rPr>
              <a:t> traits.</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087852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lt">
                                    <p:tmAbs val="120"/>
                                  </p:iterate>
                                  <p:childTnLst>
                                    <p:set>
                                      <p:cBhvr>
                                        <p:cTn id="6" dur="1" fill="hold">
                                          <p:stCondLst>
                                            <p:cond delay="0"/>
                                          </p:stCondLst>
                                        </p:cTn>
                                        <p:tgtEl>
                                          <p:spTgt spid="2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type="lt">
                                    <p:tmAbs val="120"/>
                                  </p:iterate>
                                  <p:childTnLst>
                                    <p:set>
                                      <p:cBhvr>
                                        <p:cTn id="10" dur="1" fill="hold">
                                          <p:stCondLst>
                                            <p:cond delay="0"/>
                                          </p:stCondLst>
                                        </p:cTn>
                                        <p:tgtEl>
                                          <p:spTgt spid="2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iterate type="lt">
                                    <p:tmAbs val="120"/>
                                  </p:iterate>
                                  <p:childTnLst>
                                    <p:set>
                                      <p:cBhvr>
                                        <p:cTn id="14" dur="1" fill="hold">
                                          <p:stCondLst>
                                            <p:cond delay="0"/>
                                          </p:stCondLst>
                                        </p:cTn>
                                        <p:tgtEl>
                                          <p:spTgt spid="3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iterate type="lt">
                                    <p:tmAbs val="120"/>
                                  </p:iterate>
                                  <p:childTnLst>
                                    <p:set>
                                      <p:cBhvr>
                                        <p:cTn id="18" dur="1" fill="hold">
                                          <p:stCondLst>
                                            <p:cond delay="0"/>
                                          </p:stCondLst>
                                        </p:cTn>
                                        <p:tgtEl>
                                          <p:spTgt spid="3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iterate type="lt">
                                    <p:tmAbs val="120"/>
                                  </p:iterate>
                                  <p:childTnLst>
                                    <p:set>
                                      <p:cBhvr>
                                        <p:cTn id="22" dur="1" fill="hold">
                                          <p:stCondLst>
                                            <p:cond delay="0"/>
                                          </p:stCondLst>
                                        </p:cTn>
                                        <p:tgtEl>
                                          <p:spTgt spid="3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iterate type="lt">
                                    <p:tmAbs val="120"/>
                                  </p:iterate>
                                  <p:childTnLst>
                                    <p:set>
                                      <p:cBhvr>
                                        <p:cTn id="26"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9" grpId="0"/>
      <p:bldP spid="30" grpId="0"/>
      <p:bldP spid="31" grpId="0"/>
      <p:bldP spid="32" grpId="0"/>
      <p:bldP spid="33" grpId="0"/>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1"/>
          <p:cNvSpPr/>
          <p:nvPr/>
        </p:nvSpPr>
        <p:spPr>
          <a:xfrm>
            <a:off x="228600" y="876300"/>
            <a:ext cx="4800600" cy="4495800"/>
          </a:xfrm>
          <a:prstGeom prst="rect">
            <a:avLst/>
          </a:prstGeom>
          <a:solidFill>
            <a:schemeClr val="bg2">
              <a:lumMod val="20000"/>
              <a:lumOff val="80000"/>
            </a:schemeClr>
          </a:solidFill>
          <a:ln w="3175">
            <a:solidFill>
              <a:schemeClr val="bg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2880" tIns="182880" rIns="182880" bIns="182880" numCol="1" spcCol="0" rtlCol="0" fromWordArt="0" anchor="t" anchorCtr="0" forceAA="0" compatLnSpc="1">
            <a:prstTxWarp prst="textNoShape">
              <a:avLst/>
            </a:prstTxWarp>
            <a:spAutoFit/>
          </a:bodyPr>
          <a:lstStyle/>
          <a:p>
            <a:endParaRPr lang="en-US" sz="2400" dirty="0" smtClean="0">
              <a:solidFill>
                <a:prstClr val="black"/>
              </a:solidFill>
              <a:latin typeface="Times New Roman"/>
              <a:cs typeface="Times New Roman"/>
            </a:endParaRPr>
          </a:p>
        </p:txBody>
      </p:sp>
      <p:sp>
        <p:nvSpPr>
          <p:cNvPr id="3" name="TextBox 2"/>
          <p:cNvSpPr txBox="1"/>
          <p:nvPr/>
        </p:nvSpPr>
        <p:spPr>
          <a:xfrm>
            <a:off x="228600" y="1006019"/>
            <a:ext cx="4953000" cy="4401205"/>
          </a:xfrm>
          <a:prstGeom prst="rect">
            <a:avLst/>
          </a:prstGeom>
          <a:noFill/>
        </p:spPr>
        <p:txBody>
          <a:bodyPr wrap="square" rtlCol="0">
            <a:spAutoFit/>
          </a:bodyPr>
          <a:lstStyle/>
          <a:p>
            <a:r>
              <a:rPr lang="en-US" sz="2000" dirty="0" smtClean="0">
                <a:latin typeface="Times New Roman"/>
                <a:cs typeface="Times New Roman"/>
              </a:rPr>
              <a:t>It is the hardest thing in the world to</a:t>
            </a:r>
          </a:p>
          <a:p>
            <a:r>
              <a:rPr lang="en-US" sz="2000" dirty="0" smtClean="0">
                <a:latin typeface="Times New Roman"/>
                <a:cs typeface="Times New Roman"/>
              </a:rPr>
              <a:t>frighten a mongoose, because he is</a:t>
            </a:r>
          </a:p>
          <a:p>
            <a:r>
              <a:rPr lang="en-US" sz="2000" dirty="0" smtClean="0">
                <a:latin typeface="Times New Roman"/>
                <a:cs typeface="Times New Roman"/>
              </a:rPr>
              <a:t>eaten up from nose to tail with</a:t>
            </a:r>
          </a:p>
          <a:p>
            <a:r>
              <a:rPr lang="en-US" sz="2000" dirty="0" smtClean="0">
                <a:latin typeface="Times New Roman"/>
                <a:cs typeface="Times New Roman"/>
              </a:rPr>
              <a:t>curiosity. The motto of all the</a:t>
            </a:r>
          </a:p>
          <a:p>
            <a:r>
              <a:rPr lang="en-US" sz="2000" dirty="0" smtClean="0">
                <a:latin typeface="Times New Roman"/>
                <a:cs typeface="Times New Roman"/>
              </a:rPr>
              <a:t>mongoose family is, "Run and find</a:t>
            </a:r>
          </a:p>
          <a:p>
            <a:r>
              <a:rPr lang="en-US" sz="2000" dirty="0" smtClean="0">
                <a:latin typeface="Times New Roman"/>
                <a:cs typeface="Times New Roman"/>
              </a:rPr>
              <a:t>out"; and </a:t>
            </a:r>
            <a:r>
              <a:rPr lang="en-US" sz="2000" dirty="0" err="1" smtClean="0">
                <a:latin typeface="Times New Roman"/>
                <a:cs typeface="Times New Roman"/>
              </a:rPr>
              <a:t>Rikki-tikki</a:t>
            </a:r>
            <a:r>
              <a:rPr lang="en-US" sz="2000" dirty="0" smtClean="0">
                <a:latin typeface="Times New Roman"/>
                <a:cs typeface="Times New Roman"/>
              </a:rPr>
              <a:t> was a true</a:t>
            </a:r>
          </a:p>
          <a:p>
            <a:r>
              <a:rPr lang="en-US" sz="2000" dirty="0" smtClean="0">
                <a:latin typeface="Times New Roman"/>
                <a:cs typeface="Times New Roman"/>
              </a:rPr>
              <a:t>mongoose. He looked at the cotton-</a:t>
            </a:r>
          </a:p>
          <a:p>
            <a:r>
              <a:rPr lang="en-US" sz="2000" dirty="0" smtClean="0">
                <a:latin typeface="Times New Roman"/>
                <a:cs typeface="Times New Roman"/>
              </a:rPr>
              <a:t>wool, decided that it was not good to</a:t>
            </a:r>
          </a:p>
          <a:p>
            <a:r>
              <a:rPr lang="en-US" sz="2000" dirty="0" smtClean="0">
                <a:latin typeface="Times New Roman"/>
                <a:cs typeface="Times New Roman"/>
              </a:rPr>
              <a:t>eat, ran all round the table, sat up</a:t>
            </a:r>
          </a:p>
          <a:p>
            <a:r>
              <a:rPr lang="en-US" sz="2000" dirty="0" smtClean="0">
                <a:latin typeface="Times New Roman"/>
                <a:cs typeface="Times New Roman"/>
              </a:rPr>
              <a:t>and put his fur in order, scratched</a:t>
            </a:r>
          </a:p>
          <a:p>
            <a:r>
              <a:rPr lang="en-US" sz="2000" dirty="0" smtClean="0">
                <a:latin typeface="Times New Roman"/>
                <a:cs typeface="Times New Roman"/>
              </a:rPr>
              <a:t>himself, and jumped on the small</a:t>
            </a:r>
          </a:p>
          <a:p>
            <a:r>
              <a:rPr lang="en-US" sz="2000" dirty="0" smtClean="0">
                <a:latin typeface="Times New Roman"/>
                <a:cs typeface="Times New Roman"/>
              </a:rPr>
              <a:t>boy's shoulder.</a:t>
            </a:r>
          </a:p>
          <a:p>
            <a:r>
              <a:rPr lang="en-US" sz="2000" dirty="0" smtClean="0">
                <a:latin typeface="Times New Roman"/>
                <a:cs typeface="Times New Roman"/>
              </a:rPr>
              <a:t>"Don't be frightened, Teddy," said his</a:t>
            </a:r>
          </a:p>
          <a:p>
            <a:r>
              <a:rPr lang="en-US" sz="2000" dirty="0" smtClean="0">
                <a:latin typeface="Times New Roman"/>
                <a:cs typeface="Times New Roman"/>
              </a:rPr>
              <a:t>father. "That's his way of making friends."</a:t>
            </a:r>
            <a:endParaRPr lang="en-US" sz="2000" dirty="0" smtClean="0">
              <a:latin typeface="Times New Roman"/>
              <a:ea typeface="Verdana" pitchFamily="34" charset="0"/>
              <a:cs typeface="Times New Roman"/>
            </a:endParaRPr>
          </a:p>
        </p:txBody>
      </p:sp>
      <p:sp>
        <p:nvSpPr>
          <p:cNvPr id="5" name="Rectangle 4"/>
          <p:cNvSpPr/>
          <p:nvPr/>
        </p:nvSpPr>
        <p:spPr>
          <a:xfrm>
            <a:off x="5181600" y="1181100"/>
            <a:ext cx="3733800" cy="3262432"/>
          </a:xfrm>
          <a:prstGeom prst="rect">
            <a:avLst/>
          </a:prstGeom>
          <a:solidFill>
            <a:schemeClr val="accent4">
              <a:lumMod val="40000"/>
              <a:lumOff val="60000"/>
            </a:schemeClr>
          </a:solidFill>
          <a:ln w="6350">
            <a:solidFill>
              <a:schemeClr val="accent4">
                <a:lumMod val="40000"/>
                <a:lumOff val="6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2880" tIns="182880" rIns="182880" bIns="182880" numCol="1" spcCol="0" rtlCol="0" fromWordArt="0" anchor="t" anchorCtr="0" forceAA="0" compatLnSpc="1">
            <a:prstTxWarp prst="textNoShape">
              <a:avLst/>
            </a:prstTxWarp>
            <a:spAutoFit/>
          </a:bodyPr>
          <a:lstStyle/>
          <a:p>
            <a:pPr>
              <a:buFont typeface="Arial"/>
              <a:buChar char="•"/>
            </a:pPr>
            <a:r>
              <a:rPr lang="en-US" sz="2400" dirty="0" smtClean="0">
                <a:solidFill>
                  <a:prstClr val="black"/>
                </a:solidFill>
                <a:latin typeface="Orly's Font 2" pitchFamily="66" charset="0"/>
              </a:rPr>
              <a:t> ran all round</a:t>
            </a:r>
          </a:p>
          <a:p>
            <a:r>
              <a:rPr lang="en-US" sz="2400" dirty="0" smtClean="0">
                <a:solidFill>
                  <a:prstClr val="black"/>
                </a:solidFill>
                <a:latin typeface="Orly's Font 2" pitchFamily="66" charset="0"/>
              </a:rPr>
              <a:t>  the table</a:t>
            </a:r>
          </a:p>
          <a:p>
            <a:pPr>
              <a:buFont typeface="Arial"/>
              <a:buChar char="•"/>
            </a:pPr>
            <a:r>
              <a:rPr lang="en-US" sz="2400" dirty="0" smtClean="0">
                <a:solidFill>
                  <a:prstClr val="black"/>
                </a:solidFill>
                <a:latin typeface="Orly's Font 2" pitchFamily="66" charset="0"/>
              </a:rPr>
              <a:t> sat up and put his</a:t>
            </a:r>
          </a:p>
          <a:p>
            <a:r>
              <a:rPr lang="en-US" sz="2400" dirty="0" smtClean="0">
                <a:solidFill>
                  <a:prstClr val="black"/>
                </a:solidFill>
                <a:latin typeface="Orly's Font 2" pitchFamily="66" charset="0"/>
              </a:rPr>
              <a:t>  fur in order</a:t>
            </a:r>
          </a:p>
          <a:p>
            <a:pPr>
              <a:buFont typeface="Arial"/>
              <a:buChar char="•"/>
            </a:pPr>
            <a:r>
              <a:rPr lang="en-US" sz="2400" dirty="0" smtClean="0">
                <a:solidFill>
                  <a:prstClr val="black"/>
                </a:solidFill>
                <a:latin typeface="Orly's Font 2" pitchFamily="66" charset="0"/>
              </a:rPr>
              <a:t> scratched himself</a:t>
            </a:r>
          </a:p>
          <a:p>
            <a:pPr>
              <a:buFont typeface="Arial"/>
              <a:buChar char="•"/>
            </a:pPr>
            <a:r>
              <a:rPr lang="en-US" sz="2400" dirty="0" smtClean="0">
                <a:solidFill>
                  <a:prstClr val="black"/>
                </a:solidFill>
                <a:latin typeface="Orly's Font 2" pitchFamily="66" charset="0"/>
              </a:rPr>
              <a:t> jumped on the  </a:t>
            </a:r>
          </a:p>
          <a:p>
            <a:r>
              <a:rPr lang="en-US" sz="2400" dirty="0" smtClean="0">
                <a:solidFill>
                  <a:prstClr val="black"/>
                </a:solidFill>
                <a:latin typeface="Orly's Font 2" pitchFamily="66" charset="0"/>
              </a:rPr>
              <a:t>  boy’s shoulder</a:t>
            </a:r>
          </a:p>
          <a:p>
            <a:endParaRPr lang="en-US" sz="2000" dirty="0" smtClean="0">
              <a:solidFill>
                <a:prstClr val="black"/>
              </a:solidFill>
              <a:latin typeface="Orly's Font 2" pitchFamily="66" charset="0"/>
            </a:endParaRPr>
          </a:p>
        </p:txBody>
      </p:sp>
      <p:sp>
        <p:nvSpPr>
          <p:cNvPr id="8" name="Rectangle 7"/>
          <p:cNvSpPr/>
          <p:nvPr/>
        </p:nvSpPr>
        <p:spPr>
          <a:xfrm>
            <a:off x="685800" y="3543300"/>
            <a:ext cx="2362200" cy="228600"/>
          </a:xfrm>
          <a:prstGeom prst="rect">
            <a:avLst/>
          </a:prstGeom>
          <a:solidFill>
            <a:srgbClr val="92D050">
              <a:alpha val="51000"/>
            </a:srgb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err="1" smtClean="0">
              <a:solidFill>
                <a:prstClr val="black"/>
              </a:solidFill>
            </a:endParaRPr>
          </a:p>
        </p:txBody>
      </p:sp>
      <p:sp>
        <p:nvSpPr>
          <p:cNvPr id="9" name="Rectangle 8"/>
          <p:cNvSpPr/>
          <p:nvPr/>
        </p:nvSpPr>
        <p:spPr>
          <a:xfrm>
            <a:off x="3124200" y="3543300"/>
            <a:ext cx="685800" cy="228600"/>
          </a:xfrm>
          <a:prstGeom prst="rect">
            <a:avLst/>
          </a:prstGeom>
          <a:solidFill>
            <a:srgbClr val="92D050">
              <a:alpha val="51000"/>
            </a:srgb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err="1" smtClean="0">
              <a:solidFill>
                <a:prstClr val="black"/>
              </a:solidFill>
            </a:endParaRPr>
          </a:p>
        </p:txBody>
      </p:sp>
      <p:sp>
        <p:nvSpPr>
          <p:cNvPr id="10" name="Rectangle 9"/>
          <p:cNvSpPr/>
          <p:nvPr/>
        </p:nvSpPr>
        <p:spPr>
          <a:xfrm>
            <a:off x="304800" y="3848100"/>
            <a:ext cx="2362200" cy="228600"/>
          </a:xfrm>
          <a:prstGeom prst="rect">
            <a:avLst/>
          </a:prstGeom>
          <a:solidFill>
            <a:srgbClr val="92D050">
              <a:alpha val="51000"/>
            </a:srgb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err="1" smtClean="0">
              <a:solidFill>
                <a:prstClr val="black"/>
              </a:solidFill>
            </a:endParaRPr>
          </a:p>
        </p:txBody>
      </p:sp>
      <p:sp>
        <p:nvSpPr>
          <p:cNvPr id="11" name="Rectangle 10"/>
          <p:cNvSpPr/>
          <p:nvPr/>
        </p:nvSpPr>
        <p:spPr>
          <a:xfrm>
            <a:off x="2743200" y="3848100"/>
            <a:ext cx="990600" cy="228600"/>
          </a:xfrm>
          <a:prstGeom prst="rect">
            <a:avLst/>
          </a:prstGeom>
          <a:solidFill>
            <a:srgbClr val="92D050">
              <a:alpha val="51000"/>
            </a:srgb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err="1" smtClean="0">
              <a:solidFill>
                <a:prstClr val="black"/>
              </a:solidFill>
            </a:endParaRPr>
          </a:p>
        </p:txBody>
      </p:sp>
      <p:sp>
        <p:nvSpPr>
          <p:cNvPr id="12" name="Rectangle 11"/>
          <p:cNvSpPr/>
          <p:nvPr/>
        </p:nvSpPr>
        <p:spPr>
          <a:xfrm>
            <a:off x="304800" y="4152900"/>
            <a:ext cx="838200" cy="228600"/>
          </a:xfrm>
          <a:prstGeom prst="rect">
            <a:avLst/>
          </a:prstGeom>
          <a:solidFill>
            <a:srgbClr val="92D050">
              <a:alpha val="51000"/>
            </a:srgb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err="1" smtClean="0">
              <a:solidFill>
                <a:prstClr val="black"/>
              </a:solidFill>
            </a:endParaRPr>
          </a:p>
        </p:txBody>
      </p:sp>
      <p:sp>
        <p:nvSpPr>
          <p:cNvPr id="13" name="Rectangle 12"/>
          <p:cNvSpPr/>
          <p:nvPr/>
        </p:nvSpPr>
        <p:spPr>
          <a:xfrm>
            <a:off x="1600200" y="4152900"/>
            <a:ext cx="2362200" cy="304800"/>
          </a:xfrm>
          <a:prstGeom prst="rect">
            <a:avLst/>
          </a:prstGeom>
          <a:solidFill>
            <a:srgbClr val="92D050">
              <a:alpha val="51000"/>
            </a:srgb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err="1" smtClean="0">
              <a:solidFill>
                <a:prstClr val="black"/>
              </a:solidFill>
            </a:endParaRPr>
          </a:p>
        </p:txBody>
      </p:sp>
      <p:sp>
        <p:nvSpPr>
          <p:cNvPr id="14" name="Rectangle 13"/>
          <p:cNvSpPr/>
          <p:nvPr/>
        </p:nvSpPr>
        <p:spPr>
          <a:xfrm>
            <a:off x="304800" y="4457700"/>
            <a:ext cx="1524000" cy="228600"/>
          </a:xfrm>
          <a:prstGeom prst="rect">
            <a:avLst/>
          </a:prstGeom>
          <a:solidFill>
            <a:srgbClr val="92D050">
              <a:alpha val="51000"/>
            </a:srgb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err="1" smtClean="0">
              <a:solidFill>
                <a:prstClr val="black"/>
              </a:solidFill>
            </a:endParaRPr>
          </a:p>
        </p:txBody>
      </p:sp>
      <p:sp>
        <p:nvSpPr>
          <p:cNvPr id="18" name="Rectangle 17"/>
          <p:cNvSpPr/>
          <p:nvPr/>
        </p:nvSpPr>
        <p:spPr>
          <a:xfrm>
            <a:off x="3581400" y="0"/>
            <a:ext cx="5334000" cy="875111"/>
          </a:xfrm>
          <a:prstGeom prst="rect">
            <a:avLst/>
          </a:prstGeom>
        </p:spPr>
        <p:txBody>
          <a:bodyPr wrap="square">
            <a:spAutoFit/>
          </a:bodyPr>
          <a:lstStyle/>
          <a:p>
            <a:pPr marL="457200" lvl="0" indent="-457200" fontAlgn="auto">
              <a:lnSpc>
                <a:spcPct val="90000"/>
              </a:lnSpc>
              <a:spcAft>
                <a:spcPts val="0"/>
              </a:spcAft>
              <a:defRPr/>
            </a:pPr>
            <a:r>
              <a:rPr lang="en-US" sz="2800" kern="0" dirty="0" smtClean="0">
                <a:solidFill>
                  <a:schemeClr val="accent5"/>
                </a:solidFill>
                <a:latin typeface="Orly's Font 2" pitchFamily="66" charset="0"/>
              </a:rPr>
              <a:t>1	List the main character’s</a:t>
            </a:r>
          </a:p>
          <a:p>
            <a:pPr marL="457200" lvl="0" indent="-457200" fontAlgn="auto">
              <a:lnSpc>
                <a:spcPct val="90000"/>
              </a:lnSpc>
              <a:spcAft>
                <a:spcPts val="0"/>
              </a:spcAft>
              <a:defRPr/>
            </a:pPr>
            <a:r>
              <a:rPr lang="en-US" sz="2800" kern="0" dirty="0" smtClean="0">
                <a:solidFill>
                  <a:schemeClr val="accent5"/>
                </a:solidFill>
                <a:latin typeface="Orly's Font 2" pitchFamily="66" charset="0"/>
              </a:rPr>
              <a:t>    actions across a text.</a:t>
            </a:r>
            <a:endParaRPr lang="en-US" sz="2800" kern="0" dirty="0">
              <a:solidFill>
                <a:schemeClr val="accent5"/>
              </a:solidFill>
              <a:latin typeface="Orly's Font 2"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iterate type="lt">
                                    <p:tmAbs val="120"/>
                                  </p:iterate>
                                  <p:childTnLst>
                                    <p:set>
                                      <p:cBhvr>
                                        <p:cTn id="31" dur="1" fill="hold">
                                          <p:stCondLst>
                                            <p:cond delay="0"/>
                                          </p:stCondLst>
                                        </p:cTn>
                                        <p:tgtEl>
                                          <p:spTgt spid="5">
                                            <p:txEl>
                                              <p:pRg st="0" end="0"/>
                                            </p:txEl>
                                          </p:spTgt>
                                        </p:tgtEl>
                                        <p:attrNameLst>
                                          <p:attrName>style.visibility</p:attrName>
                                        </p:attrNameLst>
                                      </p:cBhvr>
                                      <p:to>
                                        <p:strVal val="visible"/>
                                      </p:to>
                                    </p:set>
                                  </p:childTnLst>
                                </p:cTn>
                              </p:par>
                            </p:childTnLst>
                          </p:cTn>
                        </p:par>
                        <p:par>
                          <p:cTn id="32" fill="hold">
                            <p:stCondLst>
                              <p:cond delay="1201"/>
                            </p:stCondLst>
                            <p:childTnLst>
                              <p:par>
                                <p:cTn id="33" presetID="1" presetClass="entr" presetSubtype="0" fill="hold" nodeType="afterEffect">
                                  <p:stCondLst>
                                    <p:cond delay="0"/>
                                  </p:stCondLst>
                                  <p:iterate type="lt">
                                    <p:tmAbs val="120"/>
                                  </p:iterate>
                                  <p:childTnLst>
                                    <p:set>
                                      <p:cBhvr>
                                        <p:cTn id="3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fade">
                                      <p:cBhvr>
                                        <p:cTn id="39" dur="500"/>
                                        <p:tgtEl>
                                          <p:spTgt spid="9"/>
                                        </p:tgtEl>
                                      </p:cBhvr>
                                    </p:animEffec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nodeType="clickEffect">
                                  <p:stCondLst>
                                    <p:cond delay="0"/>
                                  </p:stCondLst>
                                  <p:iterate type="lt">
                                    <p:tmAbs val="120"/>
                                  </p:iterate>
                                  <p:childTnLst>
                                    <p:set>
                                      <p:cBhvr>
                                        <p:cTn id="43" dur="1" fill="hold">
                                          <p:stCondLst>
                                            <p:cond delay="0"/>
                                          </p:stCondLst>
                                        </p:cTn>
                                        <p:tgtEl>
                                          <p:spTgt spid="5">
                                            <p:txEl>
                                              <p:pRg st="2" end="2"/>
                                            </p:txEl>
                                          </p:spTgt>
                                        </p:tgtEl>
                                        <p:attrNameLst>
                                          <p:attrName>style.visibility</p:attrName>
                                        </p:attrNameLst>
                                      </p:cBhvr>
                                      <p:to>
                                        <p:strVal val="visible"/>
                                      </p:to>
                                    </p:set>
                                  </p:childTnLst>
                                </p:cTn>
                              </p:par>
                              <p:par>
                                <p:cTn id="44" presetID="10" presetClass="entr" presetSubtype="0" fill="hold" grpId="0" nodeType="with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fade">
                                      <p:cBhvr>
                                        <p:cTn id="46" dur="500"/>
                                        <p:tgtEl>
                                          <p:spTgt spid="10"/>
                                        </p:tgtEl>
                                      </p:cBhvr>
                                    </p:animEffect>
                                  </p:childTnLst>
                                </p:cTn>
                              </p:par>
                            </p:childTnLst>
                          </p:cTn>
                        </p:par>
                        <p:par>
                          <p:cTn id="47" fill="hold">
                            <p:stCondLst>
                              <p:cond delay="1561"/>
                            </p:stCondLst>
                            <p:childTnLst>
                              <p:par>
                                <p:cTn id="48" presetID="1" presetClass="entr" presetSubtype="0" fill="hold" nodeType="afterEffect">
                                  <p:stCondLst>
                                    <p:cond delay="0"/>
                                  </p:stCondLst>
                                  <p:iterate type="lt">
                                    <p:tmAbs val="120"/>
                                  </p:iterate>
                                  <p:childTnLst>
                                    <p:set>
                                      <p:cBhvr>
                                        <p:cTn id="49"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11"/>
                                        </p:tgtEl>
                                        <p:attrNameLst>
                                          <p:attrName>style.visibility</p:attrName>
                                        </p:attrNameLst>
                                      </p:cBhvr>
                                      <p:to>
                                        <p:strVal val="visible"/>
                                      </p:to>
                                    </p:set>
                                    <p:animEffect transition="in" filter="fade">
                                      <p:cBhvr>
                                        <p:cTn id="54" dur="500"/>
                                        <p:tgtEl>
                                          <p:spTgt spid="11"/>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12"/>
                                        </p:tgtEl>
                                        <p:attrNameLst>
                                          <p:attrName>style.visibility</p:attrName>
                                        </p:attrNameLst>
                                      </p:cBhvr>
                                      <p:to>
                                        <p:strVal val="visible"/>
                                      </p:to>
                                    </p:set>
                                    <p:animEffect transition="in" filter="fade">
                                      <p:cBhvr>
                                        <p:cTn id="57" dur="500"/>
                                        <p:tgtEl>
                                          <p:spTgt spid="12"/>
                                        </p:tgtEl>
                                      </p:cBhvr>
                                    </p:animEffec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nodeType="clickEffect">
                                  <p:stCondLst>
                                    <p:cond delay="0"/>
                                  </p:stCondLst>
                                  <p:iterate type="lt">
                                    <p:tmAbs val="120"/>
                                  </p:iterate>
                                  <p:childTnLst>
                                    <p:set>
                                      <p:cBhvr>
                                        <p:cTn id="61"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13"/>
                                        </p:tgtEl>
                                        <p:attrNameLst>
                                          <p:attrName>style.visibility</p:attrName>
                                        </p:attrNameLst>
                                      </p:cBhvr>
                                      <p:to>
                                        <p:strVal val="visible"/>
                                      </p:to>
                                    </p:set>
                                    <p:animEffect transition="in" filter="fade">
                                      <p:cBhvr>
                                        <p:cTn id="66" dur="500"/>
                                        <p:tgtEl>
                                          <p:spTgt spid="13"/>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14"/>
                                        </p:tgtEl>
                                        <p:attrNameLst>
                                          <p:attrName>style.visibility</p:attrName>
                                        </p:attrNameLst>
                                      </p:cBhvr>
                                      <p:to>
                                        <p:strVal val="visible"/>
                                      </p:to>
                                    </p:set>
                                    <p:animEffect transition="in" filter="fade">
                                      <p:cBhvr>
                                        <p:cTn id="69" dur="500"/>
                                        <p:tgtEl>
                                          <p:spTgt spid="14"/>
                                        </p:tgtEl>
                                      </p:cBhvr>
                                    </p:animEffect>
                                  </p:childTnLst>
                                </p:cTn>
                              </p:par>
                            </p:childTnLst>
                          </p:cTn>
                        </p:par>
                      </p:childTnLst>
                    </p:cTn>
                  </p:par>
                  <p:par>
                    <p:cTn id="70" fill="hold">
                      <p:stCondLst>
                        <p:cond delay="indefinite"/>
                      </p:stCondLst>
                      <p:childTnLst>
                        <p:par>
                          <p:cTn id="71" fill="hold">
                            <p:stCondLst>
                              <p:cond delay="0"/>
                            </p:stCondLst>
                            <p:childTnLst>
                              <p:par>
                                <p:cTn id="72" presetID="1" presetClass="entr" presetSubtype="0" fill="hold" nodeType="clickEffect">
                                  <p:stCondLst>
                                    <p:cond delay="0"/>
                                  </p:stCondLst>
                                  <p:iterate type="lt">
                                    <p:tmAbs val="120"/>
                                  </p:iterate>
                                  <p:childTnLst>
                                    <p:set>
                                      <p:cBhvr>
                                        <p:cTn id="73"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74" fill="hold">
                      <p:stCondLst>
                        <p:cond delay="indefinite"/>
                      </p:stCondLst>
                      <p:childTnLst>
                        <p:par>
                          <p:cTn id="75" fill="hold">
                            <p:stCondLst>
                              <p:cond delay="0"/>
                            </p:stCondLst>
                            <p:childTnLst>
                              <p:par>
                                <p:cTn id="76" presetID="1" presetClass="entr" presetSubtype="0" fill="hold" nodeType="clickEffect">
                                  <p:stCondLst>
                                    <p:cond delay="0"/>
                                  </p:stCondLst>
                                  <p:iterate type="lt">
                                    <p:tmAbs val="120"/>
                                  </p:iterate>
                                  <p:childTnLst>
                                    <p:set>
                                      <p:cBhvr>
                                        <p:cTn id="77"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5" grpId="0" animBg="1"/>
      <p:bldP spid="8" grpId="0" animBg="1"/>
      <p:bldP spid="9" grpId="0" animBg="1"/>
      <p:bldP spid="10" grpId="0" animBg="1"/>
      <p:bldP spid="11" grpId="0" animBg="1"/>
      <p:bldP spid="12" grpId="0" animBg="1"/>
      <p:bldP spid="13" grpId="0" animBg="1"/>
      <p:bldP spid="14" grpId="0" animBg="1"/>
      <p:bldP spid="18" grpId="0"/>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AutoShape 6"/>
          <p:cNvSpPr>
            <a:spLocks noChangeArrowheads="1"/>
          </p:cNvSpPr>
          <p:nvPr/>
        </p:nvSpPr>
        <p:spPr bwMode="auto">
          <a:xfrm rot="5400000" flipH="1">
            <a:off x="3277235" y="1790065"/>
            <a:ext cx="684530" cy="990600"/>
          </a:xfrm>
          <a:prstGeom prst="upArrow">
            <a:avLst>
              <a:gd name="adj1" fmla="val 50000"/>
              <a:gd name="adj2" fmla="val 59490"/>
            </a:avLst>
          </a:prstGeom>
          <a:solidFill>
            <a:schemeClr val="accent3"/>
          </a:solidFill>
          <a:ln w="28575" cmpd="sng">
            <a:solidFill>
              <a:schemeClr val="accent3">
                <a:lumMod val="50000"/>
              </a:schemeClr>
            </a:solidFill>
          </a:ln>
          <a:effectLst>
            <a:outerShdw blurRad="50800" dist="38100" dir="2700000" algn="tl" rotWithShape="0">
              <a:prstClr val="black">
                <a:alpha val="40000"/>
              </a:prstClr>
            </a:outerShdw>
          </a:effectLst>
          <a:extLst/>
        </p:spPr>
        <p:txBody>
          <a:bodyPr wrap="square" anchor="ctr">
            <a:spAutoFit/>
          </a:bodyPr>
          <a:lstStyle/>
          <a:p>
            <a:pPr fontAlgn="auto">
              <a:spcBef>
                <a:spcPts val="0"/>
              </a:spcBef>
              <a:spcAft>
                <a:spcPts val="0"/>
              </a:spcAft>
              <a:defRPr/>
            </a:pPr>
            <a:endParaRPr lang="en-US" kern="0" smtClean="0">
              <a:solidFill>
                <a:sysClr val="windowText" lastClr="000000"/>
              </a:solidFill>
            </a:endParaRPr>
          </a:p>
        </p:txBody>
      </p:sp>
      <p:sp>
        <p:nvSpPr>
          <p:cNvPr id="5" name="AutoShape 6"/>
          <p:cNvSpPr>
            <a:spLocks noChangeArrowheads="1"/>
          </p:cNvSpPr>
          <p:nvPr/>
        </p:nvSpPr>
        <p:spPr bwMode="auto">
          <a:xfrm rot="5400000" flipH="1">
            <a:off x="3276600" y="2781300"/>
            <a:ext cx="685800" cy="990600"/>
          </a:xfrm>
          <a:prstGeom prst="upArrow">
            <a:avLst>
              <a:gd name="adj1" fmla="val 50000"/>
              <a:gd name="adj2" fmla="val 59578"/>
            </a:avLst>
          </a:prstGeom>
          <a:solidFill>
            <a:schemeClr val="accent3"/>
          </a:solidFill>
          <a:ln w="28575" cmpd="sng">
            <a:solidFill>
              <a:schemeClr val="accent3">
                <a:lumMod val="50000"/>
              </a:schemeClr>
            </a:solidFill>
          </a:ln>
          <a:effectLst>
            <a:outerShdw blurRad="50800" dist="38100" dir="2700000" algn="tl" rotWithShape="0">
              <a:prstClr val="black">
                <a:alpha val="40000"/>
              </a:prstClr>
            </a:outerShdw>
          </a:effectLst>
          <a:extLst/>
        </p:spPr>
        <p:txBody>
          <a:bodyPr wrap="square" anchor="ctr">
            <a:spAutoFit/>
          </a:bodyPr>
          <a:lstStyle/>
          <a:p>
            <a:pPr fontAlgn="auto">
              <a:spcBef>
                <a:spcPts val="0"/>
              </a:spcBef>
              <a:spcAft>
                <a:spcPts val="0"/>
              </a:spcAft>
              <a:defRPr/>
            </a:pPr>
            <a:endParaRPr lang="en-US" kern="0" smtClean="0">
              <a:solidFill>
                <a:sysClr val="windowText" lastClr="000000"/>
              </a:solidFill>
            </a:endParaRPr>
          </a:p>
        </p:txBody>
      </p:sp>
      <p:sp>
        <p:nvSpPr>
          <p:cNvPr id="6" name="AutoShape 6"/>
          <p:cNvSpPr>
            <a:spLocks noChangeArrowheads="1"/>
          </p:cNvSpPr>
          <p:nvPr/>
        </p:nvSpPr>
        <p:spPr bwMode="auto">
          <a:xfrm rot="5400000" flipH="1">
            <a:off x="3238499" y="3962400"/>
            <a:ext cx="762000" cy="990600"/>
          </a:xfrm>
          <a:prstGeom prst="upArrow">
            <a:avLst>
              <a:gd name="adj1" fmla="val 50000"/>
              <a:gd name="adj2" fmla="val 53771"/>
            </a:avLst>
          </a:prstGeom>
          <a:solidFill>
            <a:schemeClr val="accent3"/>
          </a:solidFill>
          <a:ln w="28575" cmpd="sng">
            <a:solidFill>
              <a:schemeClr val="accent3">
                <a:lumMod val="50000"/>
              </a:schemeClr>
            </a:solidFill>
          </a:ln>
          <a:effectLst>
            <a:outerShdw blurRad="50800" dist="38100" dir="2700000" algn="tl" rotWithShape="0">
              <a:prstClr val="black">
                <a:alpha val="40000"/>
              </a:prstClr>
            </a:outerShdw>
          </a:effectLst>
          <a:extLst/>
        </p:spPr>
        <p:txBody>
          <a:bodyPr wrap="square" anchor="ctr">
            <a:spAutoFit/>
          </a:bodyPr>
          <a:lstStyle/>
          <a:p>
            <a:pPr fontAlgn="auto">
              <a:spcBef>
                <a:spcPts val="0"/>
              </a:spcBef>
              <a:spcAft>
                <a:spcPts val="0"/>
              </a:spcAft>
              <a:defRPr/>
            </a:pPr>
            <a:endParaRPr lang="en-US" kern="0" smtClean="0">
              <a:solidFill>
                <a:sysClr val="windowText" lastClr="000000"/>
              </a:solidFill>
            </a:endParaRPr>
          </a:p>
        </p:txBody>
      </p:sp>
      <p:sp>
        <p:nvSpPr>
          <p:cNvPr id="7" name="Rectangle 6"/>
          <p:cNvSpPr/>
          <p:nvPr/>
        </p:nvSpPr>
        <p:spPr>
          <a:xfrm>
            <a:off x="4191000" y="1866900"/>
            <a:ext cx="4495800" cy="821154"/>
          </a:xfrm>
          <a:prstGeom prst="rect">
            <a:avLst/>
          </a:prstGeom>
          <a:solidFill>
            <a:schemeClr val="bg2">
              <a:lumMod val="20000"/>
              <a:lumOff val="80000"/>
            </a:schemeClr>
          </a:solidFill>
          <a:ln w="3175">
            <a:solidFill>
              <a:schemeClr val="bg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2880" tIns="182880" rIns="182880" bIns="182880" numCol="1" spcCol="0" rtlCol="0" fromWordArt="0" anchor="t" anchorCtr="0" forceAA="0" compatLnSpc="1">
            <a:prstTxWarp prst="textNoShape">
              <a:avLst/>
            </a:prstTxWarp>
            <a:spAutoFit/>
          </a:bodyPr>
          <a:lstStyle/>
          <a:p>
            <a:endParaRPr lang="en-US" sz="2000" dirty="0" smtClean="0">
              <a:solidFill>
                <a:prstClr val="black"/>
              </a:solidFill>
              <a:latin typeface="Times New Roman"/>
              <a:cs typeface="Times New Roman"/>
            </a:endParaRPr>
          </a:p>
        </p:txBody>
      </p:sp>
      <p:sp>
        <p:nvSpPr>
          <p:cNvPr id="8" name="Rectangle 7"/>
          <p:cNvSpPr/>
          <p:nvPr/>
        </p:nvSpPr>
        <p:spPr>
          <a:xfrm>
            <a:off x="4191000" y="2933700"/>
            <a:ext cx="4495800" cy="762000"/>
          </a:xfrm>
          <a:prstGeom prst="rect">
            <a:avLst/>
          </a:prstGeom>
          <a:solidFill>
            <a:schemeClr val="bg2">
              <a:lumMod val="20000"/>
              <a:lumOff val="80000"/>
            </a:schemeClr>
          </a:solidFill>
          <a:ln w="3175">
            <a:solidFill>
              <a:schemeClr val="bg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2880" tIns="182880" rIns="182880" bIns="182880" numCol="1" spcCol="0" rtlCol="0" fromWordArt="0" anchor="t" anchorCtr="0" forceAA="0" compatLnSpc="1">
            <a:prstTxWarp prst="textNoShape">
              <a:avLst/>
            </a:prstTxWarp>
            <a:spAutoFit/>
          </a:bodyPr>
          <a:lstStyle/>
          <a:p>
            <a:endParaRPr lang="en-US" sz="2400" dirty="0" smtClean="0">
              <a:solidFill>
                <a:prstClr val="black"/>
              </a:solidFill>
              <a:latin typeface="Times New Roman"/>
              <a:cs typeface="Times New Roman"/>
            </a:endParaRPr>
          </a:p>
        </p:txBody>
      </p:sp>
      <p:sp>
        <p:nvSpPr>
          <p:cNvPr id="9" name="Rectangle 8"/>
          <p:cNvSpPr/>
          <p:nvPr/>
        </p:nvSpPr>
        <p:spPr>
          <a:xfrm>
            <a:off x="4191000" y="4076700"/>
            <a:ext cx="4495800" cy="838200"/>
          </a:xfrm>
          <a:prstGeom prst="rect">
            <a:avLst/>
          </a:prstGeom>
          <a:solidFill>
            <a:schemeClr val="bg2">
              <a:lumMod val="20000"/>
              <a:lumOff val="80000"/>
            </a:schemeClr>
          </a:solidFill>
          <a:ln w="3175">
            <a:solidFill>
              <a:schemeClr val="bg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2880" tIns="182880" rIns="182880" bIns="182880" numCol="1" spcCol="0" rtlCol="0" fromWordArt="0" anchor="t" anchorCtr="0" forceAA="0" compatLnSpc="1">
            <a:prstTxWarp prst="textNoShape">
              <a:avLst/>
            </a:prstTxWarp>
            <a:spAutoFit/>
          </a:bodyPr>
          <a:lstStyle/>
          <a:p>
            <a:endParaRPr lang="en-US" sz="2000" dirty="0" smtClean="0">
              <a:solidFill>
                <a:prstClr val="black"/>
              </a:solidFill>
              <a:latin typeface="Times New Roman"/>
              <a:cs typeface="Times New Roman"/>
            </a:endParaRPr>
          </a:p>
        </p:txBody>
      </p:sp>
      <p:sp>
        <p:nvSpPr>
          <p:cNvPr id="14" name="Rectangle 13"/>
          <p:cNvSpPr/>
          <p:nvPr/>
        </p:nvSpPr>
        <p:spPr>
          <a:xfrm>
            <a:off x="3352800" y="190500"/>
            <a:ext cx="5791200" cy="1262910"/>
          </a:xfrm>
          <a:prstGeom prst="rect">
            <a:avLst/>
          </a:prstGeom>
        </p:spPr>
        <p:txBody>
          <a:bodyPr wrap="square">
            <a:spAutoFit/>
          </a:bodyPr>
          <a:lstStyle/>
          <a:p>
            <a:pPr marL="457200" lvl="0" indent="-457200" fontAlgn="auto">
              <a:lnSpc>
                <a:spcPct val="90000"/>
              </a:lnSpc>
              <a:spcAft>
                <a:spcPts val="0"/>
              </a:spcAft>
              <a:buAutoNum type="arabicPlain" startAt="2"/>
              <a:defRPr/>
            </a:pPr>
            <a:r>
              <a:rPr lang="en-US" sz="2800" kern="0" dirty="0" smtClean="0">
                <a:solidFill>
                  <a:schemeClr val="accent1"/>
                </a:solidFill>
                <a:latin typeface="Orly's Font 2" pitchFamily="66" charset="0"/>
              </a:rPr>
              <a:t>Analyze the actions and ask, “What do these say about the character?”</a:t>
            </a:r>
            <a:endParaRPr lang="en-US" sz="2800" kern="0" dirty="0">
              <a:solidFill>
                <a:schemeClr val="accent1"/>
              </a:solidFill>
              <a:latin typeface="Orly's Font 2" pitchFamily="66" charset="0"/>
            </a:endParaRPr>
          </a:p>
        </p:txBody>
      </p:sp>
      <p:sp>
        <p:nvSpPr>
          <p:cNvPr id="15" name="TextBox 14"/>
          <p:cNvSpPr txBox="1"/>
          <p:nvPr/>
        </p:nvSpPr>
        <p:spPr>
          <a:xfrm>
            <a:off x="4267200" y="2095500"/>
            <a:ext cx="4213839" cy="400110"/>
          </a:xfrm>
          <a:prstGeom prst="rect">
            <a:avLst/>
          </a:prstGeom>
          <a:noFill/>
        </p:spPr>
        <p:txBody>
          <a:bodyPr wrap="square" rtlCol="0">
            <a:spAutoFit/>
          </a:bodyPr>
          <a:lstStyle/>
          <a:p>
            <a:r>
              <a:rPr lang="en-US" sz="2000" dirty="0" err="1" smtClean="0">
                <a:solidFill>
                  <a:schemeClr val="accent5">
                    <a:lumMod val="75000"/>
                  </a:schemeClr>
                </a:solidFill>
                <a:latin typeface="Orly's Font 2"/>
                <a:cs typeface="Orly's Font 2"/>
              </a:rPr>
              <a:t>Rikki</a:t>
            </a:r>
            <a:r>
              <a:rPr lang="en-US" sz="2000" dirty="0" smtClean="0">
                <a:solidFill>
                  <a:schemeClr val="accent5">
                    <a:lumMod val="75000"/>
                  </a:schemeClr>
                </a:solidFill>
                <a:latin typeface="Orly's Font 2"/>
                <a:cs typeface="Orly's Font 2"/>
              </a:rPr>
              <a:t> showing his playful side.</a:t>
            </a:r>
          </a:p>
        </p:txBody>
      </p:sp>
      <p:sp>
        <p:nvSpPr>
          <p:cNvPr id="16" name="TextBox 15"/>
          <p:cNvSpPr txBox="1"/>
          <p:nvPr/>
        </p:nvSpPr>
        <p:spPr>
          <a:xfrm>
            <a:off x="4343400" y="3009900"/>
            <a:ext cx="3903622" cy="400110"/>
          </a:xfrm>
          <a:prstGeom prst="rect">
            <a:avLst/>
          </a:prstGeom>
          <a:noFill/>
        </p:spPr>
        <p:txBody>
          <a:bodyPr wrap="square" rtlCol="0">
            <a:spAutoFit/>
          </a:bodyPr>
          <a:lstStyle/>
          <a:p>
            <a:r>
              <a:rPr lang="en-US" sz="2000" dirty="0" smtClean="0">
                <a:solidFill>
                  <a:schemeClr val="accent5">
                    <a:lumMod val="75000"/>
                  </a:schemeClr>
                </a:solidFill>
                <a:latin typeface="Orly's Font 2"/>
                <a:cs typeface="Orly's Font 2"/>
              </a:rPr>
              <a:t>He likes his fur to be neat.</a:t>
            </a:r>
          </a:p>
        </p:txBody>
      </p:sp>
      <p:sp>
        <p:nvSpPr>
          <p:cNvPr id="17" name="TextBox 16"/>
          <p:cNvSpPr txBox="1"/>
          <p:nvPr/>
        </p:nvSpPr>
        <p:spPr>
          <a:xfrm>
            <a:off x="4343400" y="4152900"/>
            <a:ext cx="3903622" cy="707886"/>
          </a:xfrm>
          <a:prstGeom prst="rect">
            <a:avLst/>
          </a:prstGeom>
          <a:noFill/>
        </p:spPr>
        <p:txBody>
          <a:bodyPr wrap="square" rtlCol="0">
            <a:spAutoFit/>
          </a:bodyPr>
          <a:lstStyle/>
          <a:p>
            <a:r>
              <a:rPr lang="en-US" sz="2000" dirty="0" smtClean="0">
                <a:solidFill>
                  <a:schemeClr val="accent5">
                    <a:lumMod val="75000"/>
                  </a:schemeClr>
                </a:solidFill>
                <a:latin typeface="Orly's Font 2"/>
                <a:cs typeface="Orly's Font 2"/>
              </a:rPr>
              <a:t>“That’s his way of making friends.”</a:t>
            </a:r>
          </a:p>
        </p:txBody>
      </p:sp>
      <p:sp>
        <p:nvSpPr>
          <p:cNvPr id="20" name="Rectangle 19"/>
          <p:cNvSpPr/>
          <p:nvPr/>
        </p:nvSpPr>
        <p:spPr>
          <a:xfrm>
            <a:off x="228600" y="1409700"/>
            <a:ext cx="2895600" cy="3886200"/>
          </a:xfrm>
          <a:prstGeom prst="rect">
            <a:avLst/>
          </a:prstGeom>
          <a:solidFill>
            <a:schemeClr val="accent4">
              <a:lumMod val="40000"/>
              <a:lumOff val="60000"/>
            </a:schemeClr>
          </a:solidFill>
          <a:ln w="6350">
            <a:solidFill>
              <a:schemeClr val="accent4">
                <a:lumMod val="40000"/>
                <a:lumOff val="6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2880" tIns="182880" rIns="182880" bIns="182880" numCol="1" spcCol="0" rtlCol="0" fromWordArt="0" anchor="t" anchorCtr="0" forceAA="0" compatLnSpc="1">
            <a:prstTxWarp prst="textNoShape">
              <a:avLst/>
            </a:prstTxWarp>
            <a:spAutoFit/>
          </a:bodyPr>
          <a:lstStyle/>
          <a:p>
            <a:endParaRPr lang="en-US" sz="2000" dirty="0" smtClean="0">
              <a:solidFill>
                <a:prstClr val="black"/>
              </a:solidFill>
              <a:latin typeface="Orly's Font 2" pitchFamily="66" charset="0"/>
            </a:endParaRPr>
          </a:p>
        </p:txBody>
      </p:sp>
      <p:sp>
        <p:nvSpPr>
          <p:cNvPr id="22" name="TextBox 21"/>
          <p:cNvSpPr txBox="1"/>
          <p:nvPr/>
        </p:nvSpPr>
        <p:spPr>
          <a:xfrm>
            <a:off x="381000" y="1562100"/>
            <a:ext cx="2142458" cy="400110"/>
          </a:xfrm>
          <a:prstGeom prst="rect">
            <a:avLst/>
          </a:prstGeom>
          <a:noFill/>
        </p:spPr>
        <p:txBody>
          <a:bodyPr wrap="none" rtlCol="0">
            <a:spAutoFit/>
          </a:bodyPr>
          <a:lstStyle/>
          <a:p>
            <a:r>
              <a:rPr lang="en-US" sz="2000" dirty="0" err="1" smtClean="0">
                <a:solidFill>
                  <a:prstClr val="black"/>
                </a:solidFill>
                <a:latin typeface="Orly's Font 2" pitchFamily="66" charset="0"/>
              </a:rPr>
              <a:t>Rikki’s</a:t>
            </a:r>
            <a:r>
              <a:rPr lang="en-US" sz="2000" dirty="0" smtClean="0">
                <a:solidFill>
                  <a:prstClr val="black"/>
                </a:solidFill>
                <a:latin typeface="Orly's Font 2" pitchFamily="66" charset="0"/>
              </a:rPr>
              <a:t> actions:</a:t>
            </a:r>
          </a:p>
        </p:txBody>
      </p:sp>
      <p:sp>
        <p:nvSpPr>
          <p:cNvPr id="24" name="TextBox 23"/>
          <p:cNvSpPr txBox="1"/>
          <p:nvPr/>
        </p:nvSpPr>
        <p:spPr>
          <a:xfrm>
            <a:off x="381000" y="1841669"/>
            <a:ext cx="2133918" cy="1015663"/>
          </a:xfrm>
          <a:prstGeom prst="rect">
            <a:avLst/>
          </a:prstGeom>
          <a:noFill/>
        </p:spPr>
        <p:txBody>
          <a:bodyPr wrap="square" rtlCol="0">
            <a:spAutoFit/>
          </a:bodyPr>
          <a:lstStyle/>
          <a:p>
            <a:pPr>
              <a:buFont typeface="Arial"/>
              <a:buChar char="•"/>
            </a:pPr>
            <a:r>
              <a:rPr lang="en-US" sz="2000" dirty="0" smtClean="0">
                <a:solidFill>
                  <a:prstClr val="black"/>
                </a:solidFill>
                <a:latin typeface="Orly's Font 2" pitchFamily="66" charset="0"/>
              </a:rPr>
              <a:t> ran all round </a:t>
            </a:r>
          </a:p>
          <a:p>
            <a:r>
              <a:rPr lang="en-US" sz="2000" dirty="0" smtClean="0">
                <a:solidFill>
                  <a:prstClr val="black"/>
                </a:solidFill>
                <a:latin typeface="Orly's Font 2" pitchFamily="66" charset="0"/>
              </a:rPr>
              <a:t>  the table</a:t>
            </a:r>
          </a:p>
          <a:p>
            <a:endParaRPr lang="en-US" sz="2000" dirty="0" smtClean="0">
              <a:solidFill>
                <a:prstClr val="black"/>
              </a:solidFill>
              <a:latin typeface="Orly's Font 2" pitchFamily="66" charset="0"/>
            </a:endParaRPr>
          </a:p>
        </p:txBody>
      </p:sp>
      <p:sp>
        <p:nvSpPr>
          <p:cNvPr id="25" name="TextBox 24"/>
          <p:cNvSpPr txBox="1"/>
          <p:nvPr/>
        </p:nvSpPr>
        <p:spPr>
          <a:xfrm>
            <a:off x="381000" y="2552700"/>
            <a:ext cx="2210118" cy="1323439"/>
          </a:xfrm>
          <a:prstGeom prst="rect">
            <a:avLst/>
          </a:prstGeom>
          <a:noFill/>
        </p:spPr>
        <p:txBody>
          <a:bodyPr wrap="square" rtlCol="0">
            <a:spAutoFit/>
          </a:bodyPr>
          <a:lstStyle/>
          <a:p>
            <a:pPr>
              <a:buFont typeface="Arial"/>
              <a:buChar char="•"/>
            </a:pPr>
            <a:r>
              <a:rPr lang="en-US" sz="2000" dirty="0" smtClean="0">
                <a:solidFill>
                  <a:prstClr val="black"/>
                </a:solidFill>
                <a:latin typeface="Orly's Font 2" pitchFamily="66" charset="0"/>
              </a:rPr>
              <a:t> sat up and</a:t>
            </a:r>
          </a:p>
          <a:p>
            <a:r>
              <a:rPr lang="en-US" sz="2000" dirty="0" smtClean="0">
                <a:solidFill>
                  <a:prstClr val="black"/>
                </a:solidFill>
                <a:latin typeface="Orly's Font 2" pitchFamily="66" charset="0"/>
              </a:rPr>
              <a:t>  put his fur</a:t>
            </a:r>
          </a:p>
          <a:p>
            <a:r>
              <a:rPr lang="en-US" sz="2000" dirty="0" smtClean="0">
                <a:solidFill>
                  <a:prstClr val="black"/>
                </a:solidFill>
                <a:latin typeface="Orly's Font 2" pitchFamily="66" charset="0"/>
              </a:rPr>
              <a:t>  in order</a:t>
            </a:r>
          </a:p>
          <a:p>
            <a:endParaRPr lang="en-US" sz="2000" dirty="0" smtClean="0">
              <a:solidFill>
                <a:prstClr val="black"/>
              </a:solidFill>
              <a:latin typeface="Orly's Font 2" pitchFamily="66" charset="0"/>
            </a:endParaRPr>
          </a:p>
        </p:txBody>
      </p:sp>
      <p:sp>
        <p:nvSpPr>
          <p:cNvPr id="26" name="TextBox 25"/>
          <p:cNvSpPr txBox="1"/>
          <p:nvPr/>
        </p:nvSpPr>
        <p:spPr>
          <a:xfrm>
            <a:off x="381000" y="3467100"/>
            <a:ext cx="2133918" cy="1015663"/>
          </a:xfrm>
          <a:prstGeom prst="rect">
            <a:avLst/>
          </a:prstGeom>
          <a:noFill/>
        </p:spPr>
        <p:txBody>
          <a:bodyPr wrap="square" rtlCol="0">
            <a:spAutoFit/>
          </a:bodyPr>
          <a:lstStyle/>
          <a:p>
            <a:pPr>
              <a:buFont typeface="Arial"/>
              <a:buChar char="•"/>
            </a:pPr>
            <a:r>
              <a:rPr lang="en-US" sz="2000" dirty="0" smtClean="0">
                <a:solidFill>
                  <a:prstClr val="black"/>
                </a:solidFill>
                <a:latin typeface="Orly's Font 2" pitchFamily="66" charset="0"/>
              </a:rPr>
              <a:t> scratched</a:t>
            </a:r>
          </a:p>
          <a:p>
            <a:r>
              <a:rPr lang="en-US" sz="2000" dirty="0" smtClean="0">
                <a:solidFill>
                  <a:prstClr val="black"/>
                </a:solidFill>
                <a:latin typeface="Orly's Font 2" pitchFamily="66" charset="0"/>
              </a:rPr>
              <a:t>  himself</a:t>
            </a:r>
          </a:p>
          <a:p>
            <a:endParaRPr lang="en-US" sz="2000" dirty="0" smtClean="0">
              <a:solidFill>
                <a:prstClr val="black"/>
              </a:solidFill>
              <a:latin typeface="Orly's Font 2" pitchFamily="66" charset="0"/>
            </a:endParaRPr>
          </a:p>
        </p:txBody>
      </p:sp>
      <p:sp>
        <p:nvSpPr>
          <p:cNvPr id="27" name="TextBox 26"/>
          <p:cNvSpPr txBox="1"/>
          <p:nvPr/>
        </p:nvSpPr>
        <p:spPr>
          <a:xfrm>
            <a:off x="381000" y="4076700"/>
            <a:ext cx="2133918" cy="1323439"/>
          </a:xfrm>
          <a:prstGeom prst="rect">
            <a:avLst/>
          </a:prstGeom>
          <a:noFill/>
        </p:spPr>
        <p:txBody>
          <a:bodyPr wrap="square" rtlCol="0">
            <a:spAutoFit/>
          </a:bodyPr>
          <a:lstStyle/>
          <a:p>
            <a:pPr>
              <a:buFont typeface="Arial"/>
              <a:buChar char="•"/>
            </a:pPr>
            <a:r>
              <a:rPr lang="en-US" sz="2000" dirty="0" smtClean="0">
                <a:solidFill>
                  <a:prstClr val="black"/>
                </a:solidFill>
                <a:latin typeface="Orly's Font 2" pitchFamily="66" charset="0"/>
              </a:rPr>
              <a:t> jumped on </a:t>
            </a:r>
          </a:p>
          <a:p>
            <a:r>
              <a:rPr lang="en-US" sz="2000" dirty="0" smtClean="0">
                <a:solidFill>
                  <a:prstClr val="black"/>
                </a:solidFill>
                <a:latin typeface="Orly's Font 2" pitchFamily="66" charset="0"/>
              </a:rPr>
              <a:t>  the boys’</a:t>
            </a:r>
          </a:p>
          <a:p>
            <a:r>
              <a:rPr lang="en-US" sz="2000" dirty="0" smtClean="0">
                <a:solidFill>
                  <a:prstClr val="black"/>
                </a:solidFill>
                <a:latin typeface="Orly's Font 2" pitchFamily="66" charset="0"/>
              </a:rPr>
              <a:t>  shoulder</a:t>
            </a:r>
          </a:p>
          <a:p>
            <a:endParaRPr lang="en-US" sz="2000" dirty="0" smtClean="0">
              <a:solidFill>
                <a:prstClr val="black"/>
              </a:solidFill>
              <a:latin typeface="Orly's Font 2"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1"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iterate type="lt">
                                    <p:tmAbs val="80"/>
                                  </p:iterate>
                                  <p:childTnLst>
                                    <p:set>
                                      <p:cBhvr>
                                        <p:cTn id="16" dur="1" fill="hold">
                                          <p:stCondLst>
                                            <p:cond delay="0"/>
                                          </p:stCondLst>
                                        </p:cTn>
                                        <p:tgtEl>
                                          <p:spTgt spid="2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iterate type="lt">
                                    <p:tmAbs val="80"/>
                                  </p:iterate>
                                  <p:childTnLst>
                                    <p:set>
                                      <p:cBhvr>
                                        <p:cTn id="20" dur="1" fill="hold">
                                          <p:stCondLst>
                                            <p:cond delay="0"/>
                                          </p:stCondLst>
                                        </p:cTn>
                                        <p:tgtEl>
                                          <p:spTgt spid="2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500"/>
                                        <p:tgtEl>
                                          <p:spTgt spid="4"/>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fade">
                                      <p:cBhvr>
                                        <p:cTn id="30" dur="500"/>
                                        <p:tgtEl>
                                          <p:spTgt spid="7"/>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iterate type="lt">
                                    <p:tmAbs val="80"/>
                                  </p:iterate>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iterate type="lt">
                                    <p:tmAbs val="80"/>
                                  </p:iterate>
                                  <p:childTnLst>
                                    <p:set>
                                      <p:cBhvr>
                                        <p:cTn id="38" dur="1" fill="hold">
                                          <p:stCondLst>
                                            <p:cond delay="0"/>
                                          </p:stCondLst>
                                        </p:cTn>
                                        <p:tgtEl>
                                          <p:spTgt spid="2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5"/>
                                        </p:tgtEl>
                                        <p:attrNameLst>
                                          <p:attrName>style.visibility</p:attrName>
                                        </p:attrNameLst>
                                      </p:cBhvr>
                                      <p:to>
                                        <p:strVal val="visible"/>
                                      </p:to>
                                    </p:set>
                                    <p:animEffect transition="in" filter="fade">
                                      <p:cBhvr>
                                        <p:cTn id="43" dur="500"/>
                                        <p:tgtEl>
                                          <p:spTgt spid="5"/>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8"/>
                                        </p:tgtEl>
                                        <p:attrNameLst>
                                          <p:attrName>style.visibility</p:attrName>
                                        </p:attrNameLst>
                                      </p:cBhvr>
                                      <p:to>
                                        <p:strVal val="visible"/>
                                      </p:to>
                                    </p:set>
                                    <p:animEffect transition="in" filter="fade">
                                      <p:cBhvr>
                                        <p:cTn id="48" dur="500"/>
                                        <p:tgtEl>
                                          <p:spTgt spid="8"/>
                                        </p:tgtEl>
                                      </p:cBhvr>
                                    </p:animEffec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iterate type="lt">
                                    <p:tmAbs val="80"/>
                                  </p:iterate>
                                  <p:childTnLst>
                                    <p:set>
                                      <p:cBhvr>
                                        <p:cTn id="52" dur="1" fill="hold">
                                          <p:stCondLst>
                                            <p:cond delay="0"/>
                                          </p:stCondLst>
                                        </p:cTn>
                                        <p:tgtEl>
                                          <p:spTgt spid="16"/>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1" nodeType="clickEffect">
                                  <p:stCondLst>
                                    <p:cond delay="0"/>
                                  </p:stCondLst>
                                  <p:iterate type="lt">
                                    <p:tmAbs val="0"/>
                                  </p:iterate>
                                  <p:childTnLst>
                                    <p:set>
                                      <p:cBhvr>
                                        <p:cTn id="56" dur="1" fill="hold">
                                          <p:stCondLst>
                                            <p:cond delay="0"/>
                                          </p:stCondLst>
                                        </p:cTn>
                                        <p:tgtEl>
                                          <p:spTgt spid="26"/>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iterate type="lt">
                                    <p:tmAbs val="80"/>
                                  </p:iterate>
                                  <p:childTnLst>
                                    <p:set>
                                      <p:cBhvr>
                                        <p:cTn id="60" dur="1" fill="hold">
                                          <p:stCondLst>
                                            <p:cond delay="0"/>
                                          </p:stCondLst>
                                        </p:cTn>
                                        <p:tgtEl>
                                          <p:spTgt spid="27"/>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6"/>
                                        </p:tgtEl>
                                        <p:attrNameLst>
                                          <p:attrName>style.visibility</p:attrName>
                                        </p:attrNameLst>
                                      </p:cBhvr>
                                      <p:to>
                                        <p:strVal val="visible"/>
                                      </p:to>
                                    </p:set>
                                    <p:animEffect transition="in" filter="fade">
                                      <p:cBhvr>
                                        <p:cTn id="65" dur="500"/>
                                        <p:tgtEl>
                                          <p:spTgt spid="6"/>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grpId="0" nodeType="clickEffect">
                                  <p:stCondLst>
                                    <p:cond delay="0"/>
                                  </p:stCondLst>
                                  <p:childTnLst>
                                    <p:set>
                                      <p:cBhvr>
                                        <p:cTn id="69" dur="1" fill="hold">
                                          <p:stCondLst>
                                            <p:cond delay="0"/>
                                          </p:stCondLst>
                                        </p:cTn>
                                        <p:tgtEl>
                                          <p:spTgt spid="9"/>
                                        </p:tgtEl>
                                        <p:attrNameLst>
                                          <p:attrName>style.visibility</p:attrName>
                                        </p:attrNameLst>
                                      </p:cBhvr>
                                      <p:to>
                                        <p:strVal val="visible"/>
                                      </p:to>
                                    </p:set>
                                    <p:animEffect transition="in" filter="fade">
                                      <p:cBhvr>
                                        <p:cTn id="70" dur="500"/>
                                        <p:tgtEl>
                                          <p:spTgt spid="9"/>
                                        </p:tgtEl>
                                      </p:cBhvr>
                                    </p:animEffec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iterate type="lt">
                                    <p:tmAbs val="80"/>
                                  </p:iterate>
                                  <p:childTnLst>
                                    <p:set>
                                      <p:cBhvr>
                                        <p:cTn id="74" dur="1" fill="hold">
                                          <p:stCondLst>
                                            <p:cond delay="0"/>
                                          </p:stCondLst>
                                        </p:cTn>
                                        <p:tgtEl>
                                          <p:spTgt spid="17"/>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1" nodeType="clickEffect">
                                  <p:stCondLst>
                                    <p:cond delay="0"/>
                                  </p:stCondLst>
                                  <p:iterate type="lt">
                                    <p:tmAbs val="0"/>
                                  </p:iterate>
                                  <p:childTnLst>
                                    <p:set>
                                      <p:cBhvr>
                                        <p:cTn id="78" dur="1" fill="hold">
                                          <p:stCondLst>
                                            <p:cond delay="0"/>
                                          </p:stCondLst>
                                        </p:cTn>
                                        <p:tgtEl>
                                          <p:spTgt spid="22"/>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iterate type="lt">
                                    <p:tmAbs val="80"/>
                                  </p:iterate>
                                  <p:childTnLst>
                                    <p:set>
                                      <p:cBhvr>
                                        <p:cTn id="82"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4" grpId="0"/>
      <p:bldP spid="15" grpId="0"/>
      <p:bldP spid="16" grpId="0"/>
      <p:bldP spid="17" grpId="0"/>
      <p:bldP spid="20" grpId="1" animBg="1"/>
      <p:bldP spid="22" grpId="0"/>
      <p:bldP spid="22" grpId="1"/>
      <p:bldP spid="24" grpId="0"/>
      <p:bldP spid="25" grpId="0"/>
      <p:bldP spid="26" grpId="0"/>
      <p:bldP spid="26" grpId="1"/>
      <p:bldP spid="27" grpId="0"/>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 Placeholder 3"/>
          <p:cNvSpPr txBox="1">
            <a:spLocks/>
          </p:cNvSpPr>
          <p:nvPr/>
        </p:nvSpPr>
        <p:spPr bwMode="auto">
          <a:xfrm>
            <a:off x="3200400" y="0"/>
            <a:ext cx="6553200" cy="87630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fontAlgn="base">
              <a:spcBef>
                <a:spcPct val="20000"/>
              </a:spcBef>
              <a:spcAft>
                <a:spcPct val="0"/>
              </a:spcAft>
              <a:buFont typeface="Wingdings" pitchFamily="2" charset="2"/>
              <a:buChar char="§"/>
              <a:defRPr sz="2400" kern="1200">
                <a:solidFill>
                  <a:schemeClr val="tx1"/>
                </a:solidFill>
                <a:latin typeface="Orly's Font" pitchFamily="66" charset="0"/>
                <a:ea typeface="+mn-ea"/>
                <a:cs typeface="+mn-cs"/>
              </a:defRPr>
            </a:lvl1pPr>
            <a:lvl2pPr marL="571500" indent="-228600" algn="l" rtl="0" fontAlgn="base">
              <a:spcBef>
                <a:spcPct val="20000"/>
              </a:spcBef>
              <a:spcAft>
                <a:spcPct val="0"/>
              </a:spcAft>
              <a:buFont typeface="Arial" charset="0"/>
              <a:buChar char="–"/>
              <a:defRPr sz="2400" kern="1200">
                <a:solidFill>
                  <a:schemeClr val="tx1"/>
                </a:solidFill>
                <a:latin typeface="Orly's Font" pitchFamily="66" charset="0"/>
                <a:ea typeface="+mn-ea"/>
                <a:cs typeface="+mn-cs"/>
              </a:defRPr>
            </a:lvl2pPr>
            <a:lvl3pPr marL="914400" indent="-228600" algn="l" rtl="0" fontAlgn="base">
              <a:spcBef>
                <a:spcPct val="20000"/>
              </a:spcBef>
              <a:spcAft>
                <a:spcPct val="0"/>
              </a:spcAft>
              <a:buFont typeface="Arial" charset="0"/>
              <a:buChar char="•"/>
              <a:defRPr sz="2400" kern="1200">
                <a:solidFill>
                  <a:schemeClr val="tx1"/>
                </a:solidFill>
                <a:latin typeface="Orly's Font" pitchFamily="66" charset="0"/>
                <a:ea typeface="+mn-ea"/>
                <a:cs typeface="+mn-cs"/>
              </a:defRPr>
            </a:lvl3pPr>
            <a:lvl4pPr marL="1257300" indent="-228600" algn="l" rtl="0" fontAlgn="base">
              <a:spcBef>
                <a:spcPct val="20000"/>
              </a:spcBef>
              <a:spcAft>
                <a:spcPct val="0"/>
              </a:spcAft>
              <a:buFont typeface="Arial" charset="0"/>
              <a:buChar char="–"/>
              <a:defRPr sz="2400" kern="1200">
                <a:solidFill>
                  <a:schemeClr val="tx1"/>
                </a:solidFill>
                <a:latin typeface="Orly's Font" pitchFamily="66" charset="0"/>
                <a:ea typeface="+mn-ea"/>
                <a:cs typeface="+mn-cs"/>
              </a:defRPr>
            </a:lvl4pPr>
            <a:lvl5pPr marL="1600200" indent="-228600" algn="l" rtl="0" fontAlgn="base">
              <a:spcBef>
                <a:spcPct val="20000"/>
              </a:spcBef>
              <a:spcAft>
                <a:spcPct val="0"/>
              </a:spcAft>
              <a:buFont typeface="Courier New" pitchFamily="49" charset="0"/>
              <a:buChar char="o"/>
              <a:defRPr sz="2400" kern="1200">
                <a:solidFill>
                  <a:schemeClr val="tx1"/>
                </a:solidFill>
                <a:latin typeface="Orly's Font" pitchFamily="66"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0" indent="-457200" fontAlgn="auto">
              <a:lnSpc>
                <a:spcPct val="90000"/>
              </a:lnSpc>
              <a:spcAft>
                <a:spcPts val="0"/>
              </a:spcAft>
              <a:buNone/>
              <a:defRPr/>
            </a:pPr>
            <a:r>
              <a:rPr lang="en-US" sz="2800" kern="0" dirty="0" smtClean="0">
                <a:solidFill>
                  <a:schemeClr val="accent5"/>
                </a:solidFill>
                <a:latin typeface="Orly's Font 2" pitchFamily="66" charset="0"/>
              </a:rPr>
              <a:t>1	List the main character’s</a:t>
            </a:r>
          </a:p>
          <a:p>
            <a:pPr marL="457200" lvl="0" indent="-457200" fontAlgn="auto">
              <a:lnSpc>
                <a:spcPct val="90000"/>
              </a:lnSpc>
              <a:spcAft>
                <a:spcPts val="0"/>
              </a:spcAft>
              <a:buNone/>
              <a:defRPr/>
            </a:pPr>
            <a:r>
              <a:rPr lang="en-US" sz="2800" kern="0" dirty="0" smtClean="0">
                <a:solidFill>
                  <a:schemeClr val="accent5"/>
                </a:solidFill>
                <a:latin typeface="Orly's Font 2" pitchFamily="66" charset="0"/>
              </a:rPr>
              <a:t>   actions across a text.</a:t>
            </a:r>
          </a:p>
          <a:p>
            <a:pPr marL="0" indent="0">
              <a:buFont typeface="Wingdings" pitchFamily="2" charset="2"/>
              <a:buNone/>
            </a:pPr>
            <a:endParaRPr lang="en-US" sz="2800" dirty="0">
              <a:solidFill>
                <a:srgbClr val="5E9732"/>
              </a:solidFill>
              <a:latin typeface="Orly's Font 2" pitchFamily="66" charset="0"/>
            </a:endParaRPr>
          </a:p>
        </p:txBody>
      </p:sp>
      <p:sp>
        <p:nvSpPr>
          <p:cNvPr id="5" name="Rectangle 4"/>
          <p:cNvSpPr/>
          <p:nvPr/>
        </p:nvSpPr>
        <p:spPr>
          <a:xfrm>
            <a:off x="228600" y="1028700"/>
            <a:ext cx="4572000" cy="4191000"/>
          </a:xfrm>
          <a:prstGeom prst="rect">
            <a:avLst/>
          </a:prstGeom>
          <a:solidFill>
            <a:schemeClr val="bg2">
              <a:lumMod val="20000"/>
              <a:lumOff val="80000"/>
            </a:schemeClr>
          </a:solidFill>
          <a:ln w="3175">
            <a:solidFill>
              <a:schemeClr val="bg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2880" tIns="182880" rIns="182880" bIns="182880" numCol="1" spcCol="0" rtlCol="0" fromWordArt="0" anchor="t" anchorCtr="0" forceAA="0" compatLnSpc="1">
            <a:prstTxWarp prst="textNoShape">
              <a:avLst/>
            </a:prstTxWarp>
            <a:spAutoFit/>
          </a:bodyPr>
          <a:lstStyle/>
          <a:p>
            <a:pPr>
              <a:buNone/>
            </a:pPr>
            <a:endParaRPr lang="en-US" dirty="0">
              <a:solidFill>
                <a:schemeClr val="tx1"/>
              </a:solidFill>
              <a:latin typeface="Times New Roman"/>
              <a:cs typeface="Times New Roman"/>
            </a:endParaRPr>
          </a:p>
        </p:txBody>
      </p:sp>
      <p:sp>
        <p:nvSpPr>
          <p:cNvPr id="7" name="Rectangle 6"/>
          <p:cNvSpPr/>
          <p:nvPr/>
        </p:nvSpPr>
        <p:spPr>
          <a:xfrm>
            <a:off x="228600" y="1409702"/>
            <a:ext cx="4572000" cy="3693319"/>
          </a:xfrm>
          <a:prstGeom prst="rect">
            <a:avLst/>
          </a:prstGeom>
        </p:spPr>
        <p:txBody>
          <a:bodyPr>
            <a:spAutoFit/>
          </a:bodyPr>
          <a:lstStyle/>
          <a:p>
            <a:pPr>
              <a:buNone/>
            </a:pPr>
            <a:r>
              <a:rPr lang="en-US" dirty="0" err="1" smtClean="0">
                <a:latin typeface="Times New Roman"/>
                <a:cs typeface="Times New Roman"/>
              </a:rPr>
              <a:t>Rikki-tikki</a:t>
            </a:r>
            <a:r>
              <a:rPr lang="en-US" dirty="0" smtClean="0">
                <a:latin typeface="Times New Roman"/>
                <a:cs typeface="Times New Roman"/>
              </a:rPr>
              <a:t> felt his eyes growing red and hot (when a mongoose's eyes grow red, he is angry), and he sat back on his tail and hind legs like a little kangaroo, and looked all around him, and chattered with rage. But Nag and </a:t>
            </a:r>
            <a:r>
              <a:rPr lang="en-US" dirty="0" err="1" smtClean="0">
                <a:latin typeface="Times New Roman"/>
                <a:cs typeface="Times New Roman"/>
              </a:rPr>
              <a:t>Nagaina</a:t>
            </a:r>
            <a:r>
              <a:rPr lang="en-US" dirty="0" smtClean="0">
                <a:latin typeface="Times New Roman"/>
                <a:cs typeface="Times New Roman"/>
              </a:rPr>
              <a:t> had disappeared into the grass. When a snake misses its stroke, it never says anything or gives any sign of what it means to do next. </a:t>
            </a:r>
            <a:r>
              <a:rPr lang="en-US" dirty="0" err="1" smtClean="0">
                <a:latin typeface="Times New Roman"/>
                <a:cs typeface="Times New Roman"/>
              </a:rPr>
              <a:t>Rikki-tikki</a:t>
            </a:r>
            <a:r>
              <a:rPr lang="en-US" dirty="0" smtClean="0">
                <a:latin typeface="Times New Roman"/>
                <a:cs typeface="Times New Roman"/>
              </a:rPr>
              <a:t> did not care to follow them for he did not feel sure that he could manage two snakes at once. So he trotted off to the gravel path near the house, and sat down to think. It was a serious matter for him.</a:t>
            </a:r>
            <a:endParaRPr lang="en-US" dirty="0">
              <a:latin typeface="Times New Roman"/>
              <a:cs typeface="Times New Roman"/>
            </a:endParaRPr>
          </a:p>
        </p:txBody>
      </p:sp>
      <p:sp>
        <p:nvSpPr>
          <p:cNvPr id="8" name="Rectangle 7"/>
          <p:cNvSpPr/>
          <p:nvPr/>
        </p:nvSpPr>
        <p:spPr>
          <a:xfrm>
            <a:off x="1676400" y="1485901"/>
            <a:ext cx="2895600" cy="228600"/>
          </a:xfrm>
          <a:prstGeom prst="rect">
            <a:avLst/>
          </a:prstGeom>
          <a:solidFill>
            <a:srgbClr val="92D050">
              <a:alpha val="51000"/>
            </a:srgb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err="1" smtClean="0">
              <a:solidFill>
                <a:prstClr val="black"/>
              </a:solidFill>
            </a:endParaRPr>
          </a:p>
        </p:txBody>
      </p:sp>
      <p:sp>
        <p:nvSpPr>
          <p:cNvPr id="9" name="Rectangle 8"/>
          <p:cNvSpPr/>
          <p:nvPr/>
        </p:nvSpPr>
        <p:spPr>
          <a:xfrm>
            <a:off x="1676400" y="2019300"/>
            <a:ext cx="3048000" cy="330200"/>
          </a:xfrm>
          <a:prstGeom prst="rect">
            <a:avLst/>
          </a:prstGeom>
          <a:solidFill>
            <a:srgbClr val="92D050">
              <a:alpha val="51000"/>
            </a:srgb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err="1" smtClean="0">
              <a:solidFill>
                <a:prstClr val="black"/>
              </a:solidFill>
            </a:endParaRPr>
          </a:p>
        </p:txBody>
      </p:sp>
      <p:sp>
        <p:nvSpPr>
          <p:cNvPr id="10" name="Rectangle 9"/>
          <p:cNvSpPr/>
          <p:nvPr/>
        </p:nvSpPr>
        <p:spPr>
          <a:xfrm>
            <a:off x="1143000" y="2552702"/>
            <a:ext cx="1828800" cy="228599"/>
          </a:xfrm>
          <a:prstGeom prst="rect">
            <a:avLst/>
          </a:prstGeom>
          <a:solidFill>
            <a:srgbClr val="92D050">
              <a:alpha val="51000"/>
            </a:srgb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err="1" smtClean="0">
              <a:solidFill>
                <a:prstClr val="black"/>
              </a:solidFill>
            </a:endParaRPr>
          </a:p>
        </p:txBody>
      </p:sp>
      <p:sp>
        <p:nvSpPr>
          <p:cNvPr id="11" name="Rectangle 10"/>
          <p:cNvSpPr/>
          <p:nvPr/>
        </p:nvSpPr>
        <p:spPr>
          <a:xfrm>
            <a:off x="1371600" y="3619501"/>
            <a:ext cx="2514600" cy="304800"/>
          </a:xfrm>
          <a:prstGeom prst="rect">
            <a:avLst/>
          </a:prstGeom>
          <a:solidFill>
            <a:srgbClr val="92D050">
              <a:alpha val="51000"/>
            </a:srgb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err="1" smtClean="0">
              <a:solidFill>
                <a:prstClr val="black"/>
              </a:solidFill>
            </a:endParaRPr>
          </a:p>
        </p:txBody>
      </p:sp>
      <p:sp>
        <p:nvSpPr>
          <p:cNvPr id="12" name="Rectangle 11"/>
          <p:cNvSpPr/>
          <p:nvPr/>
        </p:nvSpPr>
        <p:spPr>
          <a:xfrm>
            <a:off x="2000250" y="4229101"/>
            <a:ext cx="1276350" cy="322263"/>
          </a:xfrm>
          <a:prstGeom prst="rect">
            <a:avLst/>
          </a:prstGeom>
          <a:solidFill>
            <a:srgbClr val="92D050">
              <a:alpha val="51000"/>
            </a:srgb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err="1" smtClean="0">
              <a:solidFill>
                <a:prstClr val="black"/>
              </a:solidFill>
            </a:endParaRPr>
          </a:p>
        </p:txBody>
      </p:sp>
      <p:sp>
        <p:nvSpPr>
          <p:cNvPr id="13" name="Rectangle 12"/>
          <p:cNvSpPr/>
          <p:nvPr/>
        </p:nvSpPr>
        <p:spPr>
          <a:xfrm>
            <a:off x="2590800" y="4533901"/>
            <a:ext cx="1600200" cy="228600"/>
          </a:xfrm>
          <a:prstGeom prst="rect">
            <a:avLst/>
          </a:prstGeom>
          <a:solidFill>
            <a:srgbClr val="92D050">
              <a:alpha val="51000"/>
            </a:srgb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err="1" smtClean="0">
              <a:solidFill>
                <a:prstClr val="black"/>
              </a:solidFill>
            </a:endParaRPr>
          </a:p>
        </p:txBody>
      </p:sp>
      <p:sp>
        <p:nvSpPr>
          <p:cNvPr id="14" name="Rectangle 13"/>
          <p:cNvSpPr/>
          <p:nvPr/>
        </p:nvSpPr>
        <p:spPr>
          <a:xfrm>
            <a:off x="5181600" y="1104900"/>
            <a:ext cx="3657600" cy="3754874"/>
          </a:xfrm>
          <a:prstGeom prst="rect">
            <a:avLst/>
          </a:prstGeom>
          <a:solidFill>
            <a:schemeClr val="accent4">
              <a:lumMod val="40000"/>
              <a:lumOff val="60000"/>
            </a:schemeClr>
          </a:solidFill>
          <a:ln w="6350">
            <a:solidFill>
              <a:schemeClr val="accent4">
                <a:lumMod val="40000"/>
                <a:lumOff val="6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2880" tIns="182880" rIns="182880" bIns="182880" numCol="1" spcCol="0" rtlCol="0" fromWordArt="0" anchor="t" anchorCtr="0" forceAA="0" compatLnSpc="1">
            <a:prstTxWarp prst="textNoShape">
              <a:avLst/>
            </a:prstTxWarp>
            <a:spAutoFit/>
          </a:bodyPr>
          <a:lstStyle/>
          <a:p>
            <a:r>
              <a:rPr lang="en-US" sz="2000" dirty="0" err="1" smtClean="0">
                <a:solidFill>
                  <a:prstClr val="black"/>
                </a:solidFill>
                <a:latin typeface="Orly's Font 2" pitchFamily="66" charset="0"/>
              </a:rPr>
              <a:t>Rikki’s</a:t>
            </a:r>
            <a:r>
              <a:rPr lang="en-US" sz="2000" dirty="0" smtClean="0">
                <a:solidFill>
                  <a:prstClr val="black"/>
                </a:solidFill>
                <a:latin typeface="Orly's Font 2" pitchFamily="66" charset="0"/>
              </a:rPr>
              <a:t> actions:</a:t>
            </a:r>
          </a:p>
          <a:p>
            <a:endParaRPr lang="en-US" sz="2000" dirty="0" smtClean="0">
              <a:solidFill>
                <a:prstClr val="black"/>
              </a:solidFill>
              <a:latin typeface="Orly's Font 2" pitchFamily="66" charset="0"/>
            </a:endParaRPr>
          </a:p>
          <a:p>
            <a:pPr>
              <a:buFont typeface="Arial"/>
              <a:buChar char="•"/>
            </a:pPr>
            <a:r>
              <a:rPr lang="en-US" sz="2000" dirty="0" smtClean="0">
                <a:solidFill>
                  <a:prstClr val="black"/>
                </a:solidFill>
                <a:latin typeface="Orly's Font 2" pitchFamily="66" charset="0"/>
              </a:rPr>
              <a:t> eyes grew red and hot</a:t>
            </a:r>
          </a:p>
          <a:p>
            <a:pPr>
              <a:buFont typeface="Arial"/>
              <a:buChar char="•"/>
            </a:pPr>
            <a:r>
              <a:rPr lang="en-US" sz="2000" dirty="0" smtClean="0">
                <a:solidFill>
                  <a:prstClr val="black"/>
                </a:solidFill>
                <a:latin typeface="Orly's Font 2" pitchFamily="66" charset="0"/>
              </a:rPr>
              <a:t> sat back on tail and </a:t>
            </a:r>
          </a:p>
          <a:p>
            <a:r>
              <a:rPr lang="en-US" sz="2000" dirty="0" smtClean="0">
                <a:solidFill>
                  <a:prstClr val="black"/>
                </a:solidFill>
                <a:latin typeface="Orly's Font 2" pitchFamily="66" charset="0"/>
              </a:rPr>
              <a:t>  hind legs</a:t>
            </a:r>
          </a:p>
          <a:p>
            <a:pPr>
              <a:buFont typeface="Arial"/>
              <a:buChar char="•"/>
            </a:pPr>
            <a:r>
              <a:rPr lang="en-US" sz="2000" dirty="0" smtClean="0">
                <a:solidFill>
                  <a:prstClr val="black"/>
                </a:solidFill>
                <a:latin typeface="Orly's Font 2" pitchFamily="66" charset="0"/>
              </a:rPr>
              <a:t> chattered with rage</a:t>
            </a:r>
          </a:p>
          <a:p>
            <a:pPr>
              <a:buFont typeface="Arial"/>
              <a:buChar char="•"/>
            </a:pPr>
            <a:r>
              <a:rPr lang="en-US" sz="2000" dirty="0" smtClean="0">
                <a:solidFill>
                  <a:prstClr val="black"/>
                </a:solidFill>
                <a:latin typeface="Orly's Font 2" pitchFamily="66" charset="0"/>
              </a:rPr>
              <a:t> didn’t follow Nag and </a:t>
            </a:r>
          </a:p>
          <a:p>
            <a:r>
              <a:rPr lang="en-US" sz="2000" dirty="0" smtClean="0">
                <a:solidFill>
                  <a:prstClr val="black"/>
                </a:solidFill>
                <a:latin typeface="Orly's Font 2" pitchFamily="66" charset="0"/>
              </a:rPr>
              <a:t>  </a:t>
            </a:r>
            <a:r>
              <a:rPr lang="en-US" sz="2000" dirty="0" err="1" smtClean="0">
                <a:solidFill>
                  <a:prstClr val="black"/>
                </a:solidFill>
                <a:latin typeface="Orly's Font 2" pitchFamily="66" charset="0"/>
              </a:rPr>
              <a:t>Nagaina</a:t>
            </a:r>
            <a:endParaRPr lang="en-US" sz="2000" dirty="0" smtClean="0">
              <a:solidFill>
                <a:prstClr val="black"/>
              </a:solidFill>
              <a:latin typeface="Orly's Font 2" pitchFamily="66" charset="0"/>
            </a:endParaRPr>
          </a:p>
          <a:p>
            <a:pPr>
              <a:buFont typeface="Arial"/>
              <a:buChar char="•"/>
            </a:pPr>
            <a:r>
              <a:rPr lang="en-US" sz="2000" dirty="0" smtClean="0">
                <a:solidFill>
                  <a:prstClr val="black"/>
                </a:solidFill>
                <a:latin typeface="Orly's Font 2" pitchFamily="66" charset="0"/>
              </a:rPr>
              <a:t> trotted off</a:t>
            </a:r>
          </a:p>
          <a:p>
            <a:pPr>
              <a:buFont typeface="Arial"/>
              <a:buChar char="•"/>
            </a:pPr>
            <a:r>
              <a:rPr lang="en-US" sz="2000" dirty="0" smtClean="0">
                <a:solidFill>
                  <a:prstClr val="black"/>
                </a:solidFill>
                <a:latin typeface="Orly's Font 2" pitchFamily="66" charset="0"/>
              </a:rPr>
              <a:t> sat down to think</a:t>
            </a:r>
          </a:p>
          <a:p>
            <a:pPr>
              <a:buFont typeface="Arial"/>
              <a:buChar char="•"/>
            </a:pPr>
            <a:endParaRPr lang="en-US" sz="2000" dirty="0" smtClean="0">
              <a:solidFill>
                <a:prstClr val="black"/>
              </a:solidFill>
              <a:latin typeface="Orly's Font 2" pitchFamily="66"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187682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1"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grpId="1"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500"/>
                                        <p:tgtEl>
                                          <p:spTgt spid="14"/>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iterate type="lt">
                                    <p:tmAbs val="120"/>
                                  </p:iterate>
                                  <p:childTnLst>
                                    <p:set>
                                      <p:cBhvr>
                                        <p:cTn id="29"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fade">
                                      <p:cBhvr>
                                        <p:cTn id="34" dur="500"/>
                                        <p:tgtEl>
                                          <p:spTgt spid="8"/>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iterate type="lt">
                                    <p:tmAbs val="120"/>
                                  </p:iterate>
                                  <p:childTnLst>
                                    <p:set>
                                      <p:cBhvr>
                                        <p:cTn id="38"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fade">
                                      <p:cBhvr>
                                        <p:cTn id="43" dur="500"/>
                                        <p:tgtEl>
                                          <p:spTgt spid="9"/>
                                        </p:tgtEl>
                                      </p:cBhvr>
                                    </p:animEffec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nodeType="clickEffect">
                                  <p:stCondLst>
                                    <p:cond delay="0"/>
                                  </p:stCondLst>
                                  <p:iterate type="lt">
                                    <p:tmAbs val="120"/>
                                  </p:iterate>
                                  <p:childTnLst>
                                    <p:set>
                                      <p:cBhvr>
                                        <p:cTn id="47" dur="1" fill="hold">
                                          <p:stCondLst>
                                            <p:cond delay="0"/>
                                          </p:stCondLst>
                                        </p:cTn>
                                        <p:tgtEl>
                                          <p:spTgt spid="14">
                                            <p:txEl>
                                              <p:pRg st="3" end="3"/>
                                            </p:txEl>
                                          </p:spTgt>
                                        </p:tgtEl>
                                        <p:attrNameLst>
                                          <p:attrName>style.visibility</p:attrName>
                                        </p:attrNameLst>
                                      </p:cBhvr>
                                      <p:to>
                                        <p:strVal val="visible"/>
                                      </p:to>
                                    </p:set>
                                  </p:childTnLst>
                                </p:cTn>
                              </p:par>
                            </p:childTnLst>
                          </p:cTn>
                        </p:par>
                        <p:par>
                          <p:cTn id="48" fill="hold">
                            <p:stCondLst>
                              <p:cond delay="1801"/>
                            </p:stCondLst>
                            <p:childTnLst>
                              <p:par>
                                <p:cTn id="49" presetID="1" presetClass="entr" presetSubtype="0" fill="hold" nodeType="afterEffect">
                                  <p:stCondLst>
                                    <p:cond delay="0"/>
                                  </p:stCondLst>
                                  <p:iterate type="lt">
                                    <p:tmAbs val="120"/>
                                  </p:iterate>
                                  <p:childTnLst>
                                    <p:set>
                                      <p:cBhvr>
                                        <p:cTn id="50" dur="1" fill="hold">
                                          <p:stCondLst>
                                            <p:cond delay="0"/>
                                          </p:stCondLst>
                                        </p:cTn>
                                        <p:tgtEl>
                                          <p:spTgt spid="14">
                                            <p:txEl>
                                              <p:pRg st="4" end="4"/>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10"/>
                                        </p:tgtEl>
                                        <p:attrNameLst>
                                          <p:attrName>style.visibility</p:attrName>
                                        </p:attrNameLst>
                                      </p:cBhvr>
                                      <p:to>
                                        <p:strVal val="visible"/>
                                      </p:to>
                                    </p:set>
                                    <p:animEffect transition="in" filter="fade">
                                      <p:cBhvr>
                                        <p:cTn id="55" dur="500"/>
                                        <p:tgtEl>
                                          <p:spTgt spid="10"/>
                                        </p:tgtEl>
                                      </p:cBhvr>
                                    </p:animEffec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nodeType="clickEffect">
                                  <p:stCondLst>
                                    <p:cond delay="0"/>
                                  </p:stCondLst>
                                  <p:iterate type="lt">
                                    <p:tmAbs val="120"/>
                                  </p:iterate>
                                  <p:childTnLst>
                                    <p:set>
                                      <p:cBhvr>
                                        <p:cTn id="59" dur="1" fill="hold">
                                          <p:stCondLst>
                                            <p:cond delay="0"/>
                                          </p:stCondLst>
                                        </p:cTn>
                                        <p:tgtEl>
                                          <p:spTgt spid="14">
                                            <p:txEl>
                                              <p:pRg st="5" end="5"/>
                                            </p:txEl>
                                          </p:spTgt>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11"/>
                                        </p:tgtEl>
                                        <p:attrNameLst>
                                          <p:attrName>style.visibility</p:attrName>
                                        </p:attrNameLst>
                                      </p:cBhvr>
                                      <p:to>
                                        <p:strVal val="visible"/>
                                      </p:to>
                                    </p:set>
                                    <p:animEffect transition="in" filter="fade">
                                      <p:cBhvr>
                                        <p:cTn id="64" dur="500"/>
                                        <p:tgtEl>
                                          <p:spTgt spid="11"/>
                                        </p:tgtEl>
                                      </p:cBhvr>
                                    </p:animEffec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iterate type="lt">
                                    <p:tmAbs val="120"/>
                                  </p:iterate>
                                  <p:childTnLst>
                                    <p:set>
                                      <p:cBhvr>
                                        <p:cTn id="68" dur="1" fill="hold">
                                          <p:stCondLst>
                                            <p:cond delay="0"/>
                                          </p:stCondLst>
                                        </p:cTn>
                                        <p:tgtEl>
                                          <p:spTgt spid="14">
                                            <p:txEl>
                                              <p:pRg st="6" end="6"/>
                                            </p:txEl>
                                          </p:spTgt>
                                        </p:tgtEl>
                                        <p:attrNameLst>
                                          <p:attrName>style.visibility</p:attrName>
                                        </p:attrNameLst>
                                      </p:cBhvr>
                                      <p:to>
                                        <p:strVal val="visible"/>
                                      </p:to>
                                    </p:set>
                                  </p:childTnLst>
                                </p:cTn>
                              </p:par>
                            </p:childTnLst>
                          </p:cTn>
                        </p:par>
                        <p:par>
                          <p:cTn id="69" fill="hold">
                            <p:stCondLst>
                              <p:cond delay="2041"/>
                            </p:stCondLst>
                            <p:childTnLst>
                              <p:par>
                                <p:cTn id="70" presetID="1" presetClass="entr" presetSubtype="0" fill="hold" nodeType="afterEffect">
                                  <p:stCondLst>
                                    <p:cond delay="0"/>
                                  </p:stCondLst>
                                  <p:iterate type="lt">
                                    <p:tmAbs val="120"/>
                                  </p:iterate>
                                  <p:childTnLst>
                                    <p:set>
                                      <p:cBhvr>
                                        <p:cTn id="71" dur="1" fill="hold">
                                          <p:stCondLst>
                                            <p:cond delay="0"/>
                                          </p:stCondLst>
                                        </p:cTn>
                                        <p:tgtEl>
                                          <p:spTgt spid="14">
                                            <p:txEl>
                                              <p:pRg st="7" end="7"/>
                                            </p:txEl>
                                          </p:spTgt>
                                        </p:tgtEl>
                                        <p:attrNameLst>
                                          <p:attrName>style.visibility</p:attrName>
                                        </p:attrNameLst>
                                      </p:cBhvr>
                                      <p:to>
                                        <p:strVal val="visible"/>
                                      </p:to>
                                    </p:se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12"/>
                                        </p:tgtEl>
                                        <p:attrNameLst>
                                          <p:attrName>style.visibility</p:attrName>
                                        </p:attrNameLst>
                                      </p:cBhvr>
                                      <p:to>
                                        <p:strVal val="visible"/>
                                      </p:to>
                                    </p:set>
                                    <p:animEffect transition="in" filter="fade">
                                      <p:cBhvr>
                                        <p:cTn id="76" dur="500"/>
                                        <p:tgtEl>
                                          <p:spTgt spid="12"/>
                                        </p:tgtEl>
                                      </p:cBhvr>
                                    </p:animEffec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nodeType="clickEffect">
                                  <p:stCondLst>
                                    <p:cond delay="0"/>
                                  </p:stCondLst>
                                  <p:iterate type="lt">
                                    <p:tmAbs val="120"/>
                                  </p:iterate>
                                  <p:childTnLst>
                                    <p:set>
                                      <p:cBhvr>
                                        <p:cTn id="80" dur="1" fill="hold">
                                          <p:stCondLst>
                                            <p:cond delay="0"/>
                                          </p:stCondLst>
                                        </p:cTn>
                                        <p:tgtEl>
                                          <p:spTgt spid="14">
                                            <p:txEl>
                                              <p:pRg st="8" end="8"/>
                                            </p:txEl>
                                          </p:spTgt>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0" presetClass="entr" presetSubtype="0" fill="hold" grpId="0" nodeType="clickEffect">
                                  <p:stCondLst>
                                    <p:cond delay="0"/>
                                  </p:stCondLst>
                                  <p:childTnLst>
                                    <p:set>
                                      <p:cBhvr>
                                        <p:cTn id="84" dur="1" fill="hold">
                                          <p:stCondLst>
                                            <p:cond delay="0"/>
                                          </p:stCondLst>
                                        </p:cTn>
                                        <p:tgtEl>
                                          <p:spTgt spid="13"/>
                                        </p:tgtEl>
                                        <p:attrNameLst>
                                          <p:attrName>style.visibility</p:attrName>
                                        </p:attrNameLst>
                                      </p:cBhvr>
                                      <p:to>
                                        <p:strVal val="visible"/>
                                      </p:to>
                                    </p:set>
                                    <p:animEffect transition="in" filter="fade">
                                      <p:cBhvr>
                                        <p:cTn id="85" dur="500"/>
                                        <p:tgtEl>
                                          <p:spTgt spid="13"/>
                                        </p:tgtEl>
                                      </p:cBhvr>
                                    </p:animEffect>
                                  </p:childTnLst>
                                </p:cTn>
                              </p:par>
                            </p:childTnLst>
                          </p:cTn>
                        </p:par>
                      </p:childTnLst>
                    </p:cTn>
                  </p:par>
                  <p:par>
                    <p:cTn id="86" fill="hold">
                      <p:stCondLst>
                        <p:cond delay="indefinite"/>
                      </p:stCondLst>
                      <p:childTnLst>
                        <p:par>
                          <p:cTn id="87" fill="hold">
                            <p:stCondLst>
                              <p:cond delay="0"/>
                            </p:stCondLst>
                            <p:childTnLst>
                              <p:par>
                                <p:cTn id="88" presetID="1" presetClass="entr" presetSubtype="0" fill="hold" nodeType="clickEffect">
                                  <p:stCondLst>
                                    <p:cond delay="0"/>
                                  </p:stCondLst>
                                  <p:iterate type="lt">
                                    <p:tmAbs val="120"/>
                                  </p:iterate>
                                  <p:childTnLst>
                                    <p:set>
                                      <p:cBhvr>
                                        <p:cTn id="89" dur="1" fill="hold">
                                          <p:stCondLst>
                                            <p:cond delay="0"/>
                                          </p:stCondLst>
                                        </p:cTn>
                                        <p:tgtEl>
                                          <p:spTgt spid="1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1" build="allAtOnce"/>
      <p:bldP spid="5" grpId="0" animBg="1"/>
      <p:bldP spid="7" grpId="0"/>
      <p:bldP spid="8" grpId="0" animBg="1"/>
      <p:bldP spid="9" grpId="0"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 name="Text Placeholder 2"/>
          <p:cNvSpPr txBox="1">
            <a:spLocks/>
          </p:cNvSpPr>
          <p:nvPr/>
        </p:nvSpPr>
        <p:spPr bwMode="auto">
          <a:xfrm>
            <a:off x="3124200" y="190500"/>
            <a:ext cx="6629400" cy="1349087"/>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228600" indent="-228600" algn="l" rtl="0" fontAlgn="base">
              <a:spcBef>
                <a:spcPct val="20000"/>
              </a:spcBef>
              <a:spcAft>
                <a:spcPct val="0"/>
              </a:spcAft>
              <a:buFont typeface="Wingdings" pitchFamily="2" charset="2"/>
              <a:buChar char="§"/>
              <a:defRPr sz="2400" kern="1200">
                <a:solidFill>
                  <a:schemeClr val="tx1"/>
                </a:solidFill>
                <a:latin typeface="Orly's Font" pitchFamily="66" charset="0"/>
                <a:ea typeface="+mn-ea"/>
                <a:cs typeface="+mn-cs"/>
              </a:defRPr>
            </a:lvl1pPr>
            <a:lvl2pPr marL="571500" indent="-228600" algn="l" rtl="0" fontAlgn="base">
              <a:spcBef>
                <a:spcPct val="20000"/>
              </a:spcBef>
              <a:spcAft>
                <a:spcPct val="0"/>
              </a:spcAft>
              <a:buFont typeface="Arial" charset="0"/>
              <a:buChar char="–"/>
              <a:defRPr sz="2400" kern="1200">
                <a:solidFill>
                  <a:schemeClr val="tx1"/>
                </a:solidFill>
                <a:latin typeface="Orly's Font" pitchFamily="66" charset="0"/>
                <a:ea typeface="+mn-ea"/>
                <a:cs typeface="+mn-cs"/>
              </a:defRPr>
            </a:lvl2pPr>
            <a:lvl3pPr marL="914400" indent="-228600" algn="l" rtl="0" fontAlgn="base">
              <a:spcBef>
                <a:spcPct val="20000"/>
              </a:spcBef>
              <a:spcAft>
                <a:spcPct val="0"/>
              </a:spcAft>
              <a:buFont typeface="Arial" charset="0"/>
              <a:buChar char="•"/>
              <a:defRPr sz="2400" kern="1200">
                <a:solidFill>
                  <a:schemeClr val="tx1"/>
                </a:solidFill>
                <a:latin typeface="Orly's Font" pitchFamily="66" charset="0"/>
                <a:ea typeface="+mn-ea"/>
                <a:cs typeface="+mn-cs"/>
              </a:defRPr>
            </a:lvl3pPr>
            <a:lvl4pPr marL="1257300" indent="-228600" algn="l" rtl="0" fontAlgn="base">
              <a:spcBef>
                <a:spcPct val="20000"/>
              </a:spcBef>
              <a:spcAft>
                <a:spcPct val="0"/>
              </a:spcAft>
              <a:buFont typeface="Arial" charset="0"/>
              <a:buChar char="–"/>
              <a:defRPr sz="2400" kern="1200">
                <a:solidFill>
                  <a:schemeClr val="tx1"/>
                </a:solidFill>
                <a:latin typeface="Orly's Font" pitchFamily="66" charset="0"/>
                <a:ea typeface="+mn-ea"/>
                <a:cs typeface="+mn-cs"/>
              </a:defRPr>
            </a:lvl4pPr>
            <a:lvl5pPr marL="1600200" indent="-228600" algn="l" rtl="0" fontAlgn="base">
              <a:spcBef>
                <a:spcPct val="20000"/>
              </a:spcBef>
              <a:spcAft>
                <a:spcPct val="0"/>
              </a:spcAft>
              <a:buFont typeface="Courier New" pitchFamily="49" charset="0"/>
              <a:buChar char="o"/>
              <a:defRPr sz="2400" kern="1200">
                <a:solidFill>
                  <a:schemeClr val="tx1"/>
                </a:solidFill>
                <a:latin typeface="Orly's Font" pitchFamily="66"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0" indent="-457200" fontAlgn="auto">
              <a:lnSpc>
                <a:spcPct val="90000"/>
              </a:lnSpc>
              <a:spcAft>
                <a:spcPts val="0"/>
              </a:spcAft>
              <a:buAutoNum type="arabicPlain" startAt="2"/>
              <a:defRPr/>
            </a:pPr>
            <a:r>
              <a:rPr lang="en-US" sz="2800" kern="0" dirty="0" smtClean="0">
                <a:solidFill>
                  <a:schemeClr val="accent1"/>
                </a:solidFill>
                <a:latin typeface="Orly's Font 2" pitchFamily="66" charset="0"/>
              </a:rPr>
              <a:t>Analyze the actions and ask, “What do these say about </a:t>
            </a:r>
          </a:p>
          <a:p>
            <a:pPr marL="457200" lvl="0" indent="-457200" fontAlgn="auto">
              <a:lnSpc>
                <a:spcPct val="90000"/>
              </a:lnSpc>
              <a:spcAft>
                <a:spcPts val="0"/>
              </a:spcAft>
              <a:buNone/>
              <a:defRPr/>
            </a:pPr>
            <a:r>
              <a:rPr lang="en-US" sz="2800" kern="0" dirty="0" smtClean="0">
                <a:solidFill>
                  <a:schemeClr val="accent1"/>
                </a:solidFill>
                <a:latin typeface="Orly's Font 2" pitchFamily="66" charset="0"/>
              </a:rPr>
              <a:t>    the character?”</a:t>
            </a:r>
            <a:endParaRPr lang="en-US" sz="2800" kern="0" dirty="0">
              <a:solidFill>
                <a:schemeClr val="accent1"/>
              </a:solidFill>
              <a:latin typeface="Orly's Font 2" pitchFamily="66" charset="0"/>
            </a:endParaRPr>
          </a:p>
        </p:txBody>
      </p:sp>
      <p:sp>
        <p:nvSpPr>
          <p:cNvPr id="4" name="Rectangle 3"/>
          <p:cNvSpPr/>
          <p:nvPr/>
        </p:nvSpPr>
        <p:spPr>
          <a:xfrm>
            <a:off x="304800" y="1790700"/>
            <a:ext cx="3657600" cy="3754874"/>
          </a:xfrm>
          <a:prstGeom prst="rect">
            <a:avLst/>
          </a:prstGeom>
          <a:solidFill>
            <a:schemeClr val="accent4">
              <a:lumMod val="40000"/>
              <a:lumOff val="60000"/>
            </a:schemeClr>
          </a:solidFill>
          <a:ln w="6350">
            <a:solidFill>
              <a:schemeClr val="accent4">
                <a:lumMod val="40000"/>
                <a:lumOff val="6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2880" tIns="182880" rIns="182880" bIns="182880" numCol="1" spcCol="0" rtlCol="0" fromWordArt="0" anchor="t" anchorCtr="0" forceAA="0" compatLnSpc="1">
            <a:prstTxWarp prst="textNoShape">
              <a:avLst/>
            </a:prstTxWarp>
            <a:spAutoFit/>
          </a:bodyPr>
          <a:lstStyle/>
          <a:p>
            <a:r>
              <a:rPr lang="en-US" sz="2000" dirty="0" err="1" smtClean="0">
                <a:solidFill>
                  <a:prstClr val="black"/>
                </a:solidFill>
                <a:latin typeface="Orly's Font 2" pitchFamily="66" charset="0"/>
              </a:rPr>
              <a:t>Rikki’s</a:t>
            </a:r>
            <a:r>
              <a:rPr lang="en-US" sz="2000" dirty="0" smtClean="0">
                <a:solidFill>
                  <a:prstClr val="black"/>
                </a:solidFill>
                <a:latin typeface="Orly's Font 2" pitchFamily="66" charset="0"/>
              </a:rPr>
              <a:t> actions:</a:t>
            </a:r>
          </a:p>
          <a:p>
            <a:endParaRPr lang="en-US" sz="2000" dirty="0" smtClean="0">
              <a:solidFill>
                <a:prstClr val="black"/>
              </a:solidFill>
              <a:latin typeface="Orly's Font 2" pitchFamily="66" charset="0"/>
            </a:endParaRPr>
          </a:p>
          <a:p>
            <a:pPr>
              <a:buFont typeface="Arial"/>
              <a:buChar char="•"/>
            </a:pPr>
            <a:r>
              <a:rPr lang="en-US" sz="2000" dirty="0" smtClean="0">
                <a:solidFill>
                  <a:prstClr val="black"/>
                </a:solidFill>
                <a:latin typeface="Orly's Font 2" pitchFamily="66" charset="0"/>
              </a:rPr>
              <a:t> eyes grew red and hot</a:t>
            </a:r>
          </a:p>
          <a:p>
            <a:pPr>
              <a:buFont typeface="Arial"/>
              <a:buChar char="•"/>
            </a:pPr>
            <a:r>
              <a:rPr lang="en-US" sz="2000" dirty="0" smtClean="0">
                <a:solidFill>
                  <a:prstClr val="black"/>
                </a:solidFill>
                <a:latin typeface="Orly's Font 2" pitchFamily="66" charset="0"/>
              </a:rPr>
              <a:t> sat back on tail and </a:t>
            </a:r>
          </a:p>
          <a:p>
            <a:r>
              <a:rPr lang="en-US" sz="2000" dirty="0" smtClean="0">
                <a:solidFill>
                  <a:prstClr val="black"/>
                </a:solidFill>
                <a:latin typeface="Orly's Font 2" pitchFamily="66" charset="0"/>
              </a:rPr>
              <a:t>  hind legs</a:t>
            </a:r>
          </a:p>
          <a:p>
            <a:pPr>
              <a:buFont typeface="Arial"/>
              <a:buChar char="•"/>
            </a:pPr>
            <a:r>
              <a:rPr lang="en-US" sz="2000" dirty="0" smtClean="0">
                <a:solidFill>
                  <a:prstClr val="black"/>
                </a:solidFill>
                <a:latin typeface="Orly's Font 2" pitchFamily="66" charset="0"/>
              </a:rPr>
              <a:t> chattered with rage</a:t>
            </a:r>
          </a:p>
          <a:p>
            <a:pPr>
              <a:buFont typeface="Arial"/>
              <a:buChar char="•"/>
            </a:pPr>
            <a:r>
              <a:rPr lang="en-US" sz="2000" dirty="0" smtClean="0">
                <a:solidFill>
                  <a:prstClr val="black"/>
                </a:solidFill>
                <a:latin typeface="Orly's Font 2" pitchFamily="66" charset="0"/>
              </a:rPr>
              <a:t> didn’t follow Nag and </a:t>
            </a:r>
          </a:p>
          <a:p>
            <a:r>
              <a:rPr lang="en-US" sz="2000" dirty="0" smtClean="0">
                <a:solidFill>
                  <a:prstClr val="black"/>
                </a:solidFill>
                <a:latin typeface="Orly's Font 2" pitchFamily="66" charset="0"/>
              </a:rPr>
              <a:t>  </a:t>
            </a:r>
            <a:r>
              <a:rPr lang="en-US" sz="2000" dirty="0" err="1" smtClean="0">
                <a:solidFill>
                  <a:prstClr val="black"/>
                </a:solidFill>
                <a:latin typeface="Orly's Font 2" pitchFamily="66" charset="0"/>
              </a:rPr>
              <a:t>Nagaina</a:t>
            </a:r>
            <a:endParaRPr lang="en-US" sz="2000" dirty="0" smtClean="0">
              <a:solidFill>
                <a:prstClr val="black"/>
              </a:solidFill>
              <a:latin typeface="Orly's Font 2" pitchFamily="66" charset="0"/>
            </a:endParaRPr>
          </a:p>
          <a:p>
            <a:pPr>
              <a:buFont typeface="Arial"/>
              <a:buChar char="•"/>
            </a:pPr>
            <a:r>
              <a:rPr lang="en-US" sz="2000" dirty="0" smtClean="0">
                <a:solidFill>
                  <a:prstClr val="black"/>
                </a:solidFill>
                <a:latin typeface="Orly's Font 2" pitchFamily="66" charset="0"/>
              </a:rPr>
              <a:t> trotted off</a:t>
            </a:r>
          </a:p>
          <a:p>
            <a:pPr>
              <a:buFont typeface="Arial"/>
              <a:buChar char="•"/>
            </a:pPr>
            <a:r>
              <a:rPr lang="en-US" sz="2000" dirty="0" smtClean="0">
                <a:solidFill>
                  <a:prstClr val="black"/>
                </a:solidFill>
                <a:latin typeface="Orly's Font 2" pitchFamily="66" charset="0"/>
              </a:rPr>
              <a:t> sat down to think</a:t>
            </a:r>
          </a:p>
          <a:p>
            <a:pPr>
              <a:buFont typeface="Arial"/>
              <a:buChar char="•"/>
            </a:pPr>
            <a:endParaRPr lang="en-US" sz="2000" dirty="0" smtClean="0">
              <a:solidFill>
                <a:prstClr val="black"/>
              </a:solidFill>
              <a:latin typeface="Orly's Font 2" pitchFamily="66" charset="0"/>
            </a:endParaRPr>
          </a:p>
        </p:txBody>
      </p:sp>
      <p:sp>
        <p:nvSpPr>
          <p:cNvPr id="5" name="Rectangle 4"/>
          <p:cNvSpPr/>
          <p:nvPr/>
        </p:nvSpPr>
        <p:spPr>
          <a:xfrm>
            <a:off x="4267200" y="2349500"/>
            <a:ext cx="4648200" cy="738664"/>
          </a:xfrm>
          <a:prstGeom prst="rect">
            <a:avLst/>
          </a:prstGeom>
          <a:solidFill>
            <a:schemeClr val="bg2">
              <a:lumMod val="20000"/>
              <a:lumOff val="80000"/>
            </a:schemeClr>
          </a:solidFill>
          <a:ln w="3175">
            <a:solidFill>
              <a:schemeClr val="bg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2880" tIns="182880" rIns="182880" bIns="182880" numCol="1" spcCol="0" rtlCol="0" fromWordArt="0" anchor="t" anchorCtr="0" forceAA="0" compatLnSpc="1">
            <a:prstTxWarp prst="textNoShape">
              <a:avLst/>
            </a:prstTxWarp>
            <a:spAutoFit/>
          </a:bodyPr>
          <a:lstStyle/>
          <a:p>
            <a:endParaRPr lang="en-US" sz="2400" dirty="0" smtClean="0">
              <a:solidFill>
                <a:prstClr val="black"/>
              </a:solidFill>
              <a:latin typeface="Times New Roman"/>
              <a:cs typeface="Times New Roman"/>
            </a:endParaRPr>
          </a:p>
        </p:txBody>
      </p:sp>
      <p:sp>
        <p:nvSpPr>
          <p:cNvPr id="7" name="AutoShape 6"/>
          <p:cNvSpPr>
            <a:spLocks noChangeArrowheads="1"/>
          </p:cNvSpPr>
          <p:nvPr/>
        </p:nvSpPr>
        <p:spPr bwMode="auto">
          <a:xfrm rot="5400000">
            <a:off x="3581789" y="2501511"/>
            <a:ext cx="837420" cy="533401"/>
          </a:xfrm>
          <a:prstGeom prst="upArrow">
            <a:avLst>
              <a:gd name="adj1" fmla="val 50000"/>
              <a:gd name="adj2" fmla="val 57039"/>
            </a:avLst>
          </a:prstGeom>
          <a:solidFill>
            <a:schemeClr val="accent2"/>
          </a:solidFill>
          <a:ln w="28575" cmpd="sng">
            <a:solidFill>
              <a:srgbClr val="005E72"/>
            </a:solidFill>
          </a:ln>
          <a:effectLst>
            <a:outerShdw blurRad="50800" dist="38100" dir="2700000" algn="tl" rotWithShape="0">
              <a:prstClr val="black">
                <a:alpha val="40000"/>
              </a:prstClr>
            </a:outerShdw>
          </a:effectLst>
          <a:extLst/>
        </p:spPr>
        <p:txBody>
          <a:bodyPr wrap="square" anchor="ctr">
            <a:spAutoFit/>
          </a:bodyPr>
          <a:lstStyle/>
          <a:p>
            <a:pPr fontAlgn="auto">
              <a:spcBef>
                <a:spcPts val="0"/>
              </a:spcBef>
              <a:spcAft>
                <a:spcPts val="0"/>
              </a:spcAft>
              <a:defRPr/>
            </a:pPr>
            <a:endParaRPr lang="en-US" kern="0" smtClean="0">
              <a:solidFill>
                <a:sysClr val="windowText" lastClr="000000"/>
              </a:solidFill>
            </a:endParaRPr>
          </a:p>
        </p:txBody>
      </p:sp>
      <p:sp>
        <p:nvSpPr>
          <p:cNvPr id="8" name="Rectangle 7"/>
          <p:cNvSpPr/>
          <p:nvPr/>
        </p:nvSpPr>
        <p:spPr>
          <a:xfrm>
            <a:off x="4267200" y="3390900"/>
            <a:ext cx="4648200" cy="738664"/>
          </a:xfrm>
          <a:prstGeom prst="rect">
            <a:avLst/>
          </a:prstGeom>
          <a:solidFill>
            <a:schemeClr val="bg2">
              <a:lumMod val="20000"/>
              <a:lumOff val="80000"/>
            </a:schemeClr>
          </a:solidFill>
          <a:ln w="3175">
            <a:solidFill>
              <a:schemeClr val="bg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2880" tIns="182880" rIns="182880" bIns="182880" numCol="1" spcCol="0" rtlCol="0" fromWordArt="0" anchor="t" anchorCtr="0" forceAA="0" compatLnSpc="1">
            <a:prstTxWarp prst="textNoShape">
              <a:avLst/>
            </a:prstTxWarp>
            <a:spAutoFit/>
          </a:bodyPr>
          <a:lstStyle/>
          <a:p>
            <a:endParaRPr lang="en-US" sz="2400" dirty="0" smtClean="0">
              <a:solidFill>
                <a:prstClr val="black"/>
              </a:solidFill>
              <a:latin typeface="Times New Roman"/>
              <a:cs typeface="Times New Roman"/>
            </a:endParaRPr>
          </a:p>
        </p:txBody>
      </p:sp>
      <p:sp>
        <p:nvSpPr>
          <p:cNvPr id="10" name="Rectangle 9"/>
          <p:cNvSpPr/>
          <p:nvPr/>
        </p:nvSpPr>
        <p:spPr>
          <a:xfrm>
            <a:off x="4267200" y="4457700"/>
            <a:ext cx="4648200" cy="609600"/>
          </a:xfrm>
          <a:prstGeom prst="rect">
            <a:avLst/>
          </a:prstGeom>
          <a:solidFill>
            <a:schemeClr val="bg2">
              <a:lumMod val="20000"/>
              <a:lumOff val="80000"/>
            </a:schemeClr>
          </a:solidFill>
          <a:ln w="3175">
            <a:solidFill>
              <a:schemeClr val="bg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2880" tIns="182880" rIns="182880" bIns="182880" numCol="1" spcCol="0" rtlCol="0" fromWordArt="0" anchor="t" anchorCtr="0" forceAA="0" compatLnSpc="1">
            <a:prstTxWarp prst="textNoShape">
              <a:avLst/>
            </a:prstTxWarp>
            <a:spAutoFit/>
          </a:bodyPr>
          <a:lstStyle/>
          <a:p>
            <a:endParaRPr lang="en-US" sz="2400" dirty="0" smtClean="0">
              <a:solidFill>
                <a:prstClr val="black"/>
              </a:solidFill>
              <a:latin typeface="Times New Roman"/>
              <a:cs typeface="Times New Roman"/>
            </a:endParaRPr>
          </a:p>
        </p:txBody>
      </p:sp>
      <p:sp>
        <p:nvSpPr>
          <p:cNvPr id="11" name="AutoShape 6"/>
          <p:cNvSpPr>
            <a:spLocks noChangeArrowheads="1"/>
          </p:cNvSpPr>
          <p:nvPr/>
        </p:nvSpPr>
        <p:spPr bwMode="auto">
          <a:xfrm rot="5400000">
            <a:off x="3581790" y="3542911"/>
            <a:ext cx="837420" cy="533401"/>
          </a:xfrm>
          <a:prstGeom prst="upArrow">
            <a:avLst>
              <a:gd name="adj1" fmla="val 50000"/>
              <a:gd name="adj2" fmla="val 57039"/>
            </a:avLst>
          </a:prstGeom>
          <a:solidFill>
            <a:schemeClr val="accent2"/>
          </a:solidFill>
          <a:ln w="28575" cmpd="sng">
            <a:solidFill>
              <a:srgbClr val="005E72"/>
            </a:solidFill>
          </a:ln>
          <a:effectLst>
            <a:outerShdw blurRad="50800" dist="38100" dir="2700000" algn="tl" rotWithShape="0">
              <a:prstClr val="black">
                <a:alpha val="40000"/>
              </a:prstClr>
            </a:outerShdw>
          </a:effectLst>
          <a:extLst/>
        </p:spPr>
        <p:txBody>
          <a:bodyPr wrap="square" anchor="ctr">
            <a:spAutoFit/>
          </a:bodyPr>
          <a:lstStyle/>
          <a:p>
            <a:pPr fontAlgn="auto">
              <a:spcBef>
                <a:spcPts val="0"/>
              </a:spcBef>
              <a:spcAft>
                <a:spcPts val="0"/>
              </a:spcAft>
              <a:defRPr/>
            </a:pPr>
            <a:endParaRPr lang="en-US" kern="0" smtClean="0">
              <a:solidFill>
                <a:sysClr val="windowText" lastClr="000000"/>
              </a:solidFill>
            </a:endParaRPr>
          </a:p>
        </p:txBody>
      </p:sp>
      <p:sp>
        <p:nvSpPr>
          <p:cNvPr id="12" name="AutoShape 6"/>
          <p:cNvSpPr>
            <a:spLocks noChangeArrowheads="1"/>
          </p:cNvSpPr>
          <p:nvPr/>
        </p:nvSpPr>
        <p:spPr bwMode="auto">
          <a:xfrm rot="5400000">
            <a:off x="3581790" y="4533511"/>
            <a:ext cx="837420" cy="533401"/>
          </a:xfrm>
          <a:prstGeom prst="upArrow">
            <a:avLst>
              <a:gd name="adj1" fmla="val 50000"/>
              <a:gd name="adj2" fmla="val 57039"/>
            </a:avLst>
          </a:prstGeom>
          <a:solidFill>
            <a:schemeClr val="accent2"/>
          </a:solidFill>
          <a:ln w="28575" cmpd="sng">
            <a:solidFill>
              <a:srgbClr val="005E72"/>
            </a:solidFill>
          </a:ln>
          <a:effectLst>
            <a:outerShdw blurRad="50800" dist="38100" dir="2700000" algn="tl" rotWithShape="0">
              <a:prstClr val="black">
                <a:alpha val="40000"/>
              </a:prstClr>
            </a:outerShdw>
          </a:effectLst>
          <a:extLst/>
        </p:spPr>
        <p:txBody>
          <a:bodyPr wrap="square" anchor="ctr">
            <a:spAutoFit/>
          </a:bodyPr>
          <a:lstStyle/>
          <a:p>
            <a:pPr fontAlgn="auto">
              <a:spcBef>
                <a:spcPts val="0"/>
              </a:spcBef>
              <a:spcAft>
                <a:spcPts val="0"/>
              </a:spcAft>
              <a:defRPr/>
            </a:pPr>
            <a:endParaRPr lang="en-US" kern="0" smtClean="0">
              <a:solidFill>
                <a:sysClr val="windowText" lastClr="000000"/>
              </a:solidFill>
            </a:endParaRPr>
          </a:p>
        </p:txBody>
      </p:sp>
      <p:sp>
        <p:nvSpPr>
          <p:cNvPr id="13" name="Text Placeholder 3"/>
          <p:cNvSpPr txBox="1">
            <a:spLocks/>
          </p:cNvSpPr>
          <p:nvPr/>
        </p:nvSpPr>
        <p:spPr bwMode="auto">
          <a:xfrm>
            <a:off x="4267200" y="2349500"/>
            <a:ext cx="4495800" cy="68580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fontAlgn="base">
              <a:spcBef>
                <a:spcPct val="20000"/>
              </a:spcBef>
              <a:spcAft>
                <a:spcPct val="0"/>
              </a:spcAft>
              <a:buFont typeface="Wingdings" pitchFamily="2" charset="2"/>
              <a:buChar char="§"/>
              <a:defRPr sz="2400" kern="1200">
                <a:solidFill>
                  <a:schemeClr val="tx1"/>
                </a:solidFill>
                <a:latin typeface="Orly's Font" pitchFamily="66" charset="0"/>
                <a:ea typeface="+mn-ea"/>
                <a:cs typeface="+mn-cs"/>
              </a:defRPr>
            </a:lvl1pPr>
            <a:lvl2pPr marL="571500" indent="-228600" algn="l" rtl="0" fontAlgn="base">
              <a:spcBef>
                <a:spcPct val="20000"/>
              </a:spcBef>
              <a:spcAft>
                <a:spcPct val="0"/>
              </a:spcAft>
              <a:buFont typeface="Arial" charset="0"/>
              <a:buChar char="–"/>
              <a:defRPr sz="2400" kern="1200">
                <a:solidFill>
                  <a:schemeClr val="tx1"/>
                </a:solidFill>
                <a:latin typeface="Orly's Font" pitchFamily="66" charset="0"/>
                <a:ea typeface="+mn-ea"/>
                <a:cs typeface="+mn-cs"/>
              </a:defRPr>
            </a:lvl2pPr>
            <a:lvl3pPr marL="914400" indent="-228600" algn="l" rtl="0" fontAlgn="base">
              <a:spcBef>
                <a:spcPct val="20000"/>
              </a:spcBef>
              <a:spcAft>
                <a:spcPct val="0"/>
              </a:spcAft>
              <a:buFont typeface="Arial" charset="0"/>
              <a:buChar char="•"/>
              <a:defRPr sz="2400" kern="1200">
                <a:solidFill>
                  <a:schemeClr val="tx1"/>
                </a:solidFill>
                <a:latin typeface="Orly's Font" pitchFamily="66" charset="0"/>
                <a:ea typeface="+mn-ea"/>
                <a:cs typeface="+mn-cs"/>
              </a:defRPr>
            </a:lvl3pPr>
            <a:lvl4pPr marL="1257300" indent="-228600" algn="l" rtl="0" fontAlgn="base">
              <a:spcBef>
                <a:spcPct val="20000"/>
              </a:spcBef>
              <a:spcAft>
                <a:spcPct val="0"/>
              </a:spcAft>
              <a:buFont typeface="Arial" charset="0"/>
              <a:buChar char="–"/>
              <a:defRPr sz="2400" kern="1200">
                <a:solidFill>
                  <a:schemeClr val="tx1"/>
                </a:solidFill>
                <a:latin typeface="Orly's Font" pitchFamily="66" charset="0"/>
                <a:ea typeface="+mn-ea"/>
                <a:cs typeface="+mn-cs"/>
              </a:defRPr>
            </a:lvl4pPr>
            <a:lvl5pPr marL="1600200" indent="-228600" algn="l" rtl="0" fontAlgn="base">
              <a:spcBef>
                <a:spcPct val="20000"/>
              </a:spcBef>
              <a:spcAft>
                <a:spcPct val="0"/>
              </a:spcAft>
              <a:buFont typeface="Courier New" pitchFamily="49" charset="0"/>
              <a:buChar char="o"/>
              <a:defRPr sz="2400" kern="1200">
                <a:solidFill>
                  <a:schemeClr val="tx1"/>
                </a:solidFill>
                <a:latin typeface="Orly's Font" pitchFamily="66"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None/>
            </a:pPr>
            <a:r>
              <a:rPr lang="en-US" sz="1800" dirty="0" smtClean="0">
                <a:latin typeface="Orly's Font 2"/>
                <a:cs typeface="Orly's Font 2"/>
              </a:rPr>
              <a:t>  (</a:t>
            </a:r>
            <a:r>
              <a:rPr lang="en-US" sz="1800" dirty="0" smtClean="0">
                <a:latin typeface="Orly's Font 2"/>
                <a:cs typeface="Orly's Font 2"/>
              </a:rPr>
              <a:t>“when a mongoose's eyes </a:t>
            </a:r>
            <a:r>
              <a:rPr lang="en-US" sz="1800" dirty="0" smtClean="0">
                <a:latin typeface="Orly's Font 2"/>
                <a:cs typeface="Orly's Font 2"/>
              </a:rPr>
              <a:t>grow red</a:t>
            </a:r>
            <a:r>
              <a:rPr lang="en-US" sz="1800" dirty="0" smtClean="0">
                <a:latin typeface="Orly's Font 2"/>
                <a:cs typeface="Orly's Font 2"/>
              </a:rPr>
              <a:t>, he is angry”)</a:t>
            </a:r>
            <a:endParaRPr lang="en-US" sz="1800" dirty="0">
              <a:latin typeface="Orly's Font 2"/>
              <a:cs typeface="Orly's Font 2"/>
            </a:endParaRPr>
          </a:p>
        </p:txBody>
      </p:sp>
      <p:sp>
        <p:nvSpPr>
          <p:cNvPr id="15" name="Text Placeholder 3"/>
          <p:cNvSpPr txBox="1">
            <a:spLocks/>
          </p:cNvSpPr>
          <p:nvPr/>
        </p:nvSpPr>
        <p:spPr bwMode="auto">
          <a:xfrm>
            <a:off x="4114800" y="3467100"/>
            <a:ext cx="4495800" cy="68580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fontAlgn="base">
              <a:spcBef>
                <a:spcPct val="20000"/>
              </a:spcBef>
              <a:spcAft>
                <a:spcPct val="0"/>
              </a:spcAft>
              <a:buFont typeface="Wingdings" pitchFamily="2" charset="2"/>
              <a:buChar char="§"/>
              <a:defRPr sz="2400" kern="1200">
                <a:solidFill>
                  <a:schemeClr val="tx1"/>
                </a:solidFill>
                <a:latin typeface="Orly's Font" pitchFamily="66" charset="0"/>
                <a:ea typeface="+mn-ea"/>
                <a:cs typeface="+mn-cs"/>
              </a:defRPr>
            </a:lvl1pPr>
            <a:lvl2pPr marL="571500" indent="-228600" algn="l" rtl="0" fontAlgn="base">
              <a:spcBef>
                <a:spcPct val="20000"/>
              </a:spcBef>
              <a:spcAft>
                <a:spcPct val="0"/>
              </a:spcAft>
              <a:buFont typeface="Arial" charset="0"/>
              <a:buChar char="–"/>
              <a:defRPr sz="2400" kern="1200">
                <a:solidFill>
                  <a:schemeClr val="tx1"/>
                </a:solidFill>
                <a:latin typeface="Orly's Font" pitchFamily="66" charset="0"/>
                <a:ea typeface="+mn-ea"/>
                <a:cs typeface="+mn-cs"/>
              </a:defRPr>
            </a:lvl2pPr>
            <a:lvl3pPr marL="914400" indent="-228600" algn="l" rtl="0" fontAlgn="base">
              <a:spcBef>
                <a:spcPct val="20000"/>
              </a:spcBef>
              <a:spcAft>
                <a:spcPct val="0"/>
              </a:spcAft>
              <a:buFont typeface="Arial" charset="0"/>
              <a:buChar char="•"/>
              <a:defRPr sz="2400" kern="1200">
                <a:solidFill>
                  <a:schemeClr val="tx1"/>
                </a:solidFill>
                <a:latin typeface="Orly's Font" pitchFamily="66" charset="0"/>
                <a:ea typeface="+mn-ea"/>
                <a:cs typeface="+mn-cs"/>
              </a:defRPr>
            </a:lvl3pPr>
            <a:lvl4pPr marL="1257300" indent="-228600" algn="l" rtl="0" fontAlgn="base">
              <a:spcBef>
                <a:spcPct val="20000"/>
              </a:spcBef>
              <a:spcAft>
                <a:spcPct val="0"/>
              </a:spcAft>
              <a:buFont typeface="Arial" charset="0"/>
              <a:buChar char="–"/>
              <a:defRPr sz="2400" kern="1200">
                <a:solidFill>
                  <a:schemeClr val="tx1"/>
                </a:solidFill>
                <a:latin typeface="Orly's Font" pitchFamily="66" charset="0"/>
                <a:ea typeface="+mn-ea"/>
                <a:cs typeface="+mn-cs"/>
              </a:defRPr>
            </a:lvl4pPr>
            <a:lvl5pPr marL="1600200" indent="-228600" algn="l" rtl="0" fontAlgn="base">
              <a:spcBef>
                <a:spcPct val="20000"/>
              </a:spcBef>
              <a:spcAft>
                <a:spcPct val="0"/>
              </a:spcAft>
              <a:buFont typeface="Courier New" pitchFamily="49" charset="0"/>
              <a:buChar char="o"/>
              <a:defRPr sz="2400" kern="1200">
                <a:solidFill>
                  <a:schemeClr val="tx1"/>
                </a:solidFill>
                <a:latin typeface="Orly's Font" pitchFamily="66"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None/>
            </a:pPr>
            <a:r>
              <a:rPr lang="en-US" sz="1800" dirty="0" smtClean="0">
                <a:latin typeface="Orly's Font 2"/>
                <a:cs typeface="Orly's Font 2"/>
              </a:rPr>
              <a:t>   </a:t>
            </a:r>
            <a:r>
              <a:rPr lang="en-US" sz="1800" dirty="0" err="1" smtClean="0">
                <a:latin typeface="Orly's Font 2"/>
                <a:cs typeface="Orly's Font 2"/>
              </a:rPr>
              <a:t>Rikki</a:t>
            </a:r>
            <a:r>
              <a:rPr lang="en-US" sz="1800" dirty="0" smtClean="0">
                <a:latin typeface="Orly's Font 2"/>
                <a:cs typeface="Orly's Font 2"/>
              </a:rPr>
              <a:t> </a:t>
            </a:r>
            <a:r>
              <a:rPr lang="en-US" sz="1800" dirty="0" smtClean="0">
                <a:latin typeface="Orly's Font 2"/>
                <a:cs typeface="Orly's Font 2"/>
              </a:rPr>
              <a:t>sits back and makes noise to show even greater anger.</a:t>
            </a:r>
            <a:endParaRPr lang="en-US" sz="1800" dirty="0">
              <a:latin typeface="Orly's Font 2"/>
              <a:cs typeface="Orly's Font 2"/>
            </a:endParaRPr>
          </a:p>
        </p:txBody>
      </p:sp>
      <p:sp>
        <p:nvSpPr>
          <p:cNvPr id="16" name="Text Placeholder 3"/>
          <p:cNvSpPr txBox="1">
            <a:spLocks/>
          </p:cNvSpPr>
          <p:nvPr/>
        </p:nvSpPr>
        <p:spPr bwMode="auto">
          <a:xfrm>
            <a:off x="4343400" y="4533900"/>
            <a:ext cx="4495800" cy="53340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fontAlgn="base">
              <a:spcBef>
                <a:spcPct val="20000"/>
              </a:spcBef>
              <a:spcAft>
                <a:spcPct val="0"/>
              </a:spcAft>
              <a:buFont typeface="Wingdings" pitchFamily="2" charset="2"/>
              <a:buChar char="§"/>
              <a:defRPr sz="2400" kern="1200">
                <a:solidFill>
                  <a:schemeClr val="tx1"/>
                </a:solidFill>
                <a:latin typeface="Orly's Font" pitchFamily="66" charset="0"/>
                <a:ea typeface="+mn-ea"/>
                <a:cs typeface="+mn-cs"/>
              </a:defRPr>
            </a:lvl1pPr>
            <a:lvl2pPr marL="571500" indent="-228600" algn="l" rtl="0" fontAlgn="base">
              <a:spcBef>
                <a:spcPct val="20000"/>
              </a:spcBef>
              <a:spcAft>
                <a:spcPct val="0"/>
              </a:spcAft>
              <a:buFont typeface="Arial" charset="0"/>
              <a:buChar char="–"/>
              <a:defRPr sz="2400" kern="1200">
                <a:solidFill>
                  <a:schemeClr val="tx1"/>
                </a:solidFill>
                <a:latin typeface="Orly's Font" pitchFamily="66" charset="0"/>
                <a:ea typeface="+mn-ea"/>
                <a:cs typeface="+mn-cs"/>
              </a:defRPr>
            </a:lvl2pPr>
            <a:lvl3pPr marL="914400" indent="-228600" algn="l" rtl="0" fontAlgn="base">
              <a:spcBef>
                <a:spcPct val="20000"/>
              </a:spcBef>
              <a:spcAft>
                <a:spcPct val="0"/>
              </a:spcAft>
              <a:buFont typeface="Arial" charset="0"/>
              <a:buChar char="•"/>
              <a:defRPr sz="2400" kern="1200">
                <a:solidFill>
                  <a:schemeClr val="tx1"/>
                </a:solidFill>
                <a:latin typeface="Orly's Font" pitchFamily="66" charset="0"/>
                <a:ea typeface="+mn-ea"/>
                <a:cs typeface="+mn-cs"/>
              </a:defRPr>
            </a:lvl3pPr>
            <a:lvl4pPr marL="1257300" indent="-228600" algn="l" rtl="0" fontAlgn="base">
              <a:spcBef>
                <a:spcPct val="20000"/>
              </a:spcBef>
              <a:spcAft>
                <a:spcPct val="0"/>
              </a:spcAft>
              <a:buFont typeface="Arial" charset="0"/>
              <a:buChar char="–"/>
              <a:defRPr sz="2400" kern="1200">
                <a:solidFill>
                  <a:schemeClr val="tx1"/>
                </a:solidFill>
                <a:latin typeface="Orly's Font" pitchFamily="66" charset="0"/>
                <a:ea typeface="+mn-ea"/>
                <a:cs typeface="+mn-cs"/>
              </a:defRPr>
            </a:lvl4pPr>
            <a:lvl5pPr marL="1600200" indent="-228600" algn="l" rtl="0" fontAlgn="base">
              <a:spcBef>
                <a:spcPct val="20000"/>
              </a:spcBef>
              <a:spcAft>
                <a:spcPct val="0"/>
              </a:spcAft>
              <a:buFont typeface="Courier New" pitchFamily="49" charset="0"/>
              <a:buChar char="o"/>
              <a:defRPr sz="2400" kern="1200">
                <a:solidFill>
                  <a:schemeClr val="tx1"/>
                </a:solidFill>
                <a:latin typeface="Orly's Font" pitchFamily="66"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None/>
            </a:pPr>
            <a:r>
              <a:rPr lang="en-US" sz="1800" dirty="0" err="1" smtClean="0">
                <a:latin typeface="Orly's Font 2"/>
                <a:cs typeface="Orly's Font 2"/>
              </a:rPr>
              <a:t>Rikki</a:t>
            </a:r>
            <a:r>
              <a:rPr lang="en-US" sz="1800" dirty="0" smtClean="0">
                <a:latin typeface="Orly's Font 2"/>
                <a:cs typeface="Orly's Font 2"/>
              </a:rPr>
              <a:t> leaves and takes </a:t>
            </a:r>
            <a:r>
              <a:rPr lang="en-US" sz="1800" dirty="0" smtClean="0">
                <a:latin typeface="Orly's Font 2"/>
                <a:cs typeface="Orly's Font 2"/>
              </a:rPr>
              <a:t>time to think</a:t>
            </a:r>
            <a:r>
              <a:rPr lang="en-US" sz="2000" dirty="0" smtClean="0">
                <a:latin typeface="Times New Roman"/>
                <a:cs typeface="Times New Roman"/>
              </a:rPr>
              <a:t>.</a:t>
            </a:r>
            <a:endParaRPr lang="en-US" sz="2000" dirty="0">
              <a:latin typeface="Times New Roman"/>
              <a:cs typeface="Times New Roman"/>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12287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1" nodeType="withEffect">
                                  <p:stCondLst>
                                    <p:cond delay="0"/>
                                  </p:stCondLst>
                                  <p:iterate type="lt">
                                    <p:tmPct val="0"/>
                                  </p:iterate>
                                  <p:childTnLst>
                                    <p:set>
                                      <p:cBhvr>
                                        <p:cTn id="6" dur="1" fill="hold">
                                          <p:stCondLst>
                                            <p:cond delay="0"/>
                                          </p:stCondLst>
                                        </p:cTn>
                                        <p:tgtEl>
                                          <p:spTgt spid="29">
                                            <p:txEl>
                                              <p:pRg st="0" end="0"/>
                                            </p:txEl>
                                          </p:spTgt>
                                        </p:tgtEl>
                                        <p:attrNameLst>
                                          <p:attrName>style.visibility</p:attrName>
                                        </p:attrNameLst>
                                      </p:cBhvr>
                                      <p:to>
                                        <p:strVal val="visible"/>
                                      </p:to>
                                    </p:set>
                                    <p:animEffect transition="in" filter="fade">
                                      <p:cBhvr>
                                        <p:cTn id="7" dur="500"/>
                                        <p:tgtEl>
                                          <p:spTgt spid="29">
                                            <p:txEl>
                                              <p:pRg st="0" end="0"/>
                                            </p:txEl>
                                          </p:spTgt>
                                        </p:tgtEl>
                                      </p:cBhvr>
                                    </p:animEffect>
                                  </p:childTnLst>
                                </p:cTn>
                              </p:par>
                              <p:par>
                                <p:cTn id="8" presetID="10" presetClass="entr" presetSubtype="0" fill="hold" grpId="1" nodeType="withEffect">
                                  <p:stCondLst>
                                    <p:cond delay="0"/>
                                  </p:stCondLst>
                                  <p:iterate type="lt">
                                    <p:tmPct val="0"/>
                                  </p:iterate>
                                  <p:childTnLst>
                                    <p:set>
                                      <p:cBhvr>
                                        <p:cTn id="9" dur="1" fill="hold">
                                          <p:stCondLst>
                                            <p:cond delay="0"/>
                                          </p:stCondLst>
                                        </p:cTn>
                                        <p:tgtEl>
                                          <p:spTgt spid="29">
                                            <p:txEl>
                                              <p:pRg st="1" end="1"/>
                                            </p:txEl>
                                          </p:spTgt>
                                        </p:tgtEl>
                                        <p:attrNameLst>
                                          <p:attrName>style.visibility</p:attrName>
                                        </p:attrNameLst>
                                      </p:cBhvr>
                                      <p:to>
                                        <p:strVal val="visible"/>
                                      </p:to>
                                    </p:set>
                                    <p:animEffect transition="in" filter="fade">
                                      <p:cBhvr>
                                        <p:cTn id="10" dur="500"/>
                                        <p:tgtEl>
                                          <p:spTgt spid="29">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iterate type="lt">
                                    <p:tmAbs val="120"/>
                                  </p:iterate>
                                  <p:childTnLst>
                                    <p:set>
                                      <p:cBhvr>
                                        <p:cTn id="19"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iterate type="lt">
                                    <p:tmAbs val="120"/>
                                  </p:iterate>
                                  <p:childTnLst>
                                    <p:set>
                                      <p:cBhvr>
                                        <p:cTn id="23" dur="1" fill="hold">
                                          <p:stCondLst>
                                            <p:cond delay="0"/>
                                          </p:stCondLst>
                                        </p:cTn>
                                        <p:tgtEl>
                                          <p:spTgt spid="4">
                                            <p:txEl>
                                              <p:pRg st="2" end="2"/>
                                            </p:txEl>
                                          </p:spTgt>
                                        </p:tgtEl>
                                        <p:attrNameLst>
                                          <p:attrName>style.visibility</p:attrName>
                                        </p:attrNameLst>
                                      </p:cBhvr>
                                      <p:to>
                                        <p:strVal val="visible"/>
                                      </p:to>
                                    </p:set>
                                  </p:childTnLst>
                                </p:cTn>
                              </p:par>
                            </p:childTnLst>
                          </p:cTn>
                        </p:par>
                        <p:par>
                          <p:cTn id="24" fill="hold">
                            <p:stCondLst>
                              <p:cond delay="1921"/>
                            </p:stCondLst>
                            <p:childTnLst>
                              <p:par>
                                <p:cTn id="25" presetID="10" presetClass="entr" presetSubtype="0" fill="hold" grpId="0" nodeType="after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fade">
                                      <p:cBhvr>
                                        <p:cTn id="32" dur="500"/>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iterate type="lt">
                                    <p:tmAbs val="120"/>
                                  </p:iterate>
                                  <p:childTnLst>
                                    <p:set>
                                      <p:cBhvr>
                                        <p:cTn id="36" dur="1" fill="hold">
                                          <p:stCondLst>
                                            <p:cond delay="0"/>
                                          </p:stCondLst>
                                        </p:cTn>
                                        <p:tgtEl>
                                          <p:spTgt spid="1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iterate type="lt">
                                    <p:tmAbs val="120"/>
                                  </p:iterate>
                                  <p:childTnLst>
                                    <p:set>
                                      <p:cBhvr>
                                        <p:cTn id="40" dur="1" fill="hold">
                                          <p:stCondLst>
                                            <p:cond delay="0"/>
                                          </p:stCondLst>
                                        </p:cTn>
                                        <p:tgtEl>
                                          <p:spTgt spid="4">
                                            <p:txEl>
                                              <p:pRg st="3" end="3"/>
                                            </p:txEl>
                                          </p:spTgt>
                                        </p:tgtEl>
                                        <p:attrNameLst>
                                          <p:attrName>style.visibility</p:attrName>
                                        </p:attrNameLst>
                                      </p:cBhvr>
                                      <p:to>
                                        <p:strVal val="visible"/>
                                      </p:to>
                                    </p:set>
                                  </p:childTnLst>
                                </p:cTn>
                              </p:par>
                            </p:childTnLst>
                          </p:cTn>
                        </p:par>
                        <p:par>
                          <p:cTn id="41" fill="hold">
                            <p:stCondLst>
                              <p:cond delay="1801"/>
                            </p:stCondLst>
                            <p:childTnLst>
                              <p:par>
                                <p:cTn id="42" presetID="1" presetClass="entr" presetSubtype="0" fill="hold" nodeType="afterEffect">
                                  <p:stCondLst>
                                    <p:cond delay="0"/>
                                  </p:stCondLst>
                                  <p:iterate type="lt">
                                    <p:tmAbs val="120"/>
                                  </p:iterate>
                                  <p:childTnLst>
                                    <p:set>
                                      <p:cBhvr>
                                        <p:cTn id="43"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nodeType="clickEffect">
                                  <p:stCondLst>
                                    <p:cond delay="0"/>
                                  </p:stCondLst>
                                  <p:iterate type="lt">
                                    <p:tmAbs val="120"/>
                                  </p:iterate>
                                  <p:childTnLst>
                                    <p:set>
                                      <p:cBhvr>
                                        <p:cTn id="47" dur="1" fill="hold">
                                          <p:stCondLst>
                                            <p:cond delay="0"/>
                                          </p:stCondLst>
                                        </p:cTn>
                                        <p:tgtEl>
                                          <p:spTgt spid="4">
                                            <p:txEl>
                                              <p:pRg st="5" end="5"/>
                                            </p:txEl>
                                          </p:spTgt>
                                        </p:tgtEl>
                                        <p:attrNameLst>
                                          <p:attrName>style.visibility</p:attrName>
                                        </p:attrNameLst>
                                      </p:cBhvr>
                                      <p:to>
                                        <p:strVal val="visible"/>
                                      </p:to>
                                    </p:set>
                                  </p:childTnLst>
                                </p:cTn>
                              </p:par>
                              <p:par>
                                <p:cTn id="48" presetID="10" presetClass="entr" presetSubtype="0" fill="hold" grpId="0" nodeType="withEffect">
                                  <p:stCondLst>
                                    <p:cond delay="0"/>
                                  </p:stCondLst>
                                  <p:childTnLst>
                                    <p:set>
                                      <p:cBhvr>
                                        <p:cTn id="49" dur="1" fill="hold">
                                          <p:stCondLst>
                                            <p:cond delay="0"/>
                                          </p:stCondLst>
                                        </p:cTn>
                                        <p:tgtEl>
                                          <p:spTgt spid="11"/>
                                        </p:tgtEl>
                                        <p:attrNameLst>
                                          <p:attrName>style.visibility</p:attrName>
                                        </p:attrNameLst>
                                      </p:cBhvr>
                                      <p:to>
                                        <p:strVal val="visible"/>
                                      </p:to>
                                    </p:set>
                                    <p:animEffect transition="in" filter="fade">
                                      <p:cBhvr>
                                        <p:cTn id="50" dur="500"/>
                                        <p:tgtEl>
                                          <p:spTgt spid="11"/>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8"/>
                                        </p:tgtEl>
                                        <p:attrNameLst>
                                          <p:attrName>style.visibility</p:attrName>
                                        </p:attrNameLst>
                                      </p:cBhvr>
                                      <p:to>
                                        <p:strVal val="visible"/>
                                      </p:to>
                                    </p:set>
                                    <p:animEffect transition="in" filter="fade">
                                      <p:cBhvr>
                                        <p:cTn id="55" dur="500"/>
                                        <p:tgtEl>
                                          <p:spTgt spid="8"/>
                                        </p:tgtEl>
                                      </p:cBhvr>
                                    </p:animEffec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iterate type="lt">
                                    <p:tmAbs val="120"/>
                                  </p:iterate>
                                  <p:childTnLst>
                                    <p:set>
                                      <p:cBhvr>
                                        <p:cTn id="59" dur="1" fill="hold">
                                          <p:stCondLst>
                                            <p:cond delay="0"/>
                                          </p:stCondLst>
                                        </p:cTn>
                                        <p:tgtEl>
                                          <p:spTgt spid="15"/>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nodeType="clickEffect">
                                  <p:stCondLst>
                                    <p:cond delay="0"/>
                                  </p:stCondLst>
                                  <p:iterate type="lt">
                                    <p:tmAbs val="120"/>
                                  </p:iterate>
                                  <p:childTnLst>
                                    <p:set>
                                      <p:cBhvr>
                                        <p:cTn id="63" dur="1" fill="hold">
                                          <p:stCondLst>
                                            <p:cond delay="0"/>
                                          </p:stCondLst>
                                        </p:cTn>
                                        <p:tgtEl>
                                          <p:spTgt spid="4">
                                            <p:txEl>
                                              <p:pRg st="6" end="6"/>
                                            </p:txEl>
                                          </p:spTgt>
                                        </p:tgtEl>
                                        <p:attrNameLst>
                                          <p:attrName>style.visibility</p:attrName>
                                        </p:attrNameLst>
                                      </p:cBhvr>
                                      <p:to>
                                        <p:strVal val="visible"/>
                                      </p:to>
                                    </p:set>
                                  </p:childTnLst>
                                </p:cTn>
                              </p:par>
                            </p:childTnLst>
                          </p:cTn>
                        </p:par>
                        <p:par>
                          <p:cTn id="64" fill="hold">
                            <p:stCondLst>
                              <p:cond delay="2041"/>
                            </p:stCondLst>
                            <p:childTnLst>
                              <p:par>
                                <p:cTn id="65" presetID="1" presetClass="entr" presetSubtype="0" fill="hold" nodeType="afterEffect">
                                  <p:stCondLst>
                                    <p:cond delay="0"/>
                                  </p:stCondLst>
                                  <p:iterate type="lt">
                                    <p:tmAbs val="120"/>
                                  </p:iterate>
                                  <p:childTnLst>
                                    <p:set>
                                      <p:cBhvr>
                                        <p:cTn id="66"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iterate type="lt">
                                    <p:tmAbs val="120"/>
                                  </p:iterate>
                                  <p:childTnLst>
                                    <p:set>
                                      <p:cBhvr>
                                        <p:cTn id="70"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iterate type="lt">
                                    <p:tmAbs val="120"/>
                                  </p:iterate>
                                  <p:childTnLst>
                                    <p:set>
                                      <p:cBhvr>
                                        <p:cTn id="74" dur="1" fill="hold">
                                          <p:stCondLst>
                                            <p:cond delay="0"/>
                                          </p:stCondLst>
                                        </p:cTn>
                                        <p:tgtEl>
                                          <p:spTgt spid="4">
                                            <p:txEl>
                                              <p:pRg st="9" end="9"/>
                                            </p:txEl>
                                          </p:spTgt>
                                        </p:tgtEl>
                                        <p:attrNameLst>
                                          <p:attrName>style.visibility</p:attrName>
                                        </p:attrNameLst>
                                      </p:cBhvr>
                                      <p:to>
                                        <p:strVal val="visible"/>
                                      </p:to>
                                    </p:set>
                                  </p:childTnLst>
                                </p:cTn>
                              </p:par>
                              <p:par>
                                <p:cTn id="75" presetID="10" presetClass="entr" presetSubtype="0" fill="hold" grpId="0" nodeType="withEffect">
                                  <p:stCondLst>
                                    <p:cond delay="0"/>
                                  </p:stCondLst>
                                  <p:childTnLst>
                                    <p:set>
                                      <p:cBhvr>
                                        <p:cTn id="76" dur="1" fill="hold">
                                          <p:stCondLst>
                                            <p:cond delay="0"/>
                                          </p:stCondLst>
                                        </p:cTn>
                                        <p:tgtEl>
                                          <p:spTgt spid="12"/>
                                        </p:tgtEl>
                                        <p:attrNameLst>
                                          <p:attrName>style.visibility</p:attrName>
                                        </p:attrNameLst>
                                      </p:cBhvr>
                                      <p:to>
                                        <p:strVal val="visible"/>
                                      </p:to>
                                    </p:set>
                                    <p:animEffect transition="in" filter="fade">
                                      <p:cBhvr>
                                        <p:cTn id="77" dur="500"/>
                                        <p:tgtEl>
                                          <p:spTgt spid="12"/>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10"/>
                                        </p:tgtEl>
                                        <p:attrNameLst>
                                          <p:attrName>style.visibility</p:attrName>
                                        </p:attrNameLst>
                                      </p:cBhvr>
                                      <p:to>
                                        <p:strVal val="visible"/>
                                      </p:to>
                                    </p:set>
                                    <p:animEffect transition="in" filter="fade">
                                      <p:cBhvr>
                                        <p:cTn id="82" dur="500"/>
                                        <p:tgtEl>
                                          <p:spTgt spid="10"/>
                                        </p:tgtEl>
                                      </p:cBhvr>
                                    </p:animEffec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iterate type="lt">
                                    <p:tmAbs val="120"/>
                                  </p:iterate>
                                  <p:childTnLst>
                                    <p:set>
                                      <p:cBhvr>
                                        <p:cTn id="8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1" build="allAtOnce"/>
      <p:bldP spid="4" grpId="0" animBg="1"/>
      <p:bldP spid="5" grpId="0" animBg="1"/>
      <p:bldP spid="7" grpId="0" animBg="1"/>
      <p:bldP spid="8" grpId="0" animBg="1"/>
      <p:bldP spid="10" grpId="0" animBg="1"/>
      <p:bldP spid="11" grpId="0" animBg="1"/>
      <p:bldP spid="12" grpId="0" animBg="1"/>
      <p:bldP spid="13" grpId="0"/>
      <p:bldP spid="15" grpId="0"/>
      <p:bldP spid="16" grpId="0"/>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 Placeholder 3"/>
          <p:cNvSpPr txBox="1">
            <a:spLocks/>
          </p:cNvSpPr>
          <p:nvPr/>
        </p:nvSpPr>
        <p:spPr bwMode="auto">
          <a:xfrm>
            <a:off x="2895600" y="342900"/>
            <a:ext cx="6477000" cy="118110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fontAlgn="base">
              <a:spcBef>
                <a:spcPct val="20000"/>
              </a:spcBef>
              <a:spcAft>
                <a:spcPct val="0"/>
              </a:spcAft>
              <a:buFont typeface="Wingdings" pitchFamily="2" charset="2"/>
              <a:buChar char="§"/>
              <a:defRPr sz="2400" kern="1200">
                <a:solidFill>
                  <a:schemeClr val="tx1"/>
                </a:solidFill>
                <a:latin typeface="Orly's Font" pitchFamily="66" charset="0"/>
                <a:ea typeface="+mn-ea"/>
                <a:cs typeface="+mn-cs"/>
              </a:defRPr>
            </a:lvl1pPr>
            <a:lvl2pPr marL="571500" indent="-228600" algn="l" rtl="0" fontAlgn="base">
              <a:spcBef>
                <a:spcPct val="20000"/>
              </a:spcBef>
              <a:spcAft>
                <a:spcPct val="0"/>
              </a:spcAft>
              <a:buFont typeface="Arial" charset="0"/>
              <a:buChar char="–"/>
              <a:defRPr sz="2400" kern="1200">
                <a:solidFill>
                  <a:schemeClr val="tx1"/>
                </a:solidFill>
                <a:latin typeface="Orly's Font" pitchFamily="66" charset="0"/>
                <a:ea typeface="+mn-ea"/>
                <a:cs typeface="+mn-cs"/>
              </a:defRPr>
            </a:lvl2pPr>
            <a:lvl3pPr marL="914400" indent="-228600" algn="l" rtl="0" fontAlgn="base">
              <a:spcBef>
                <a:spcPct val="20000"/>
              </a:spcBef>
              <a:spcAft>
                <a:spcPct val="0"/>
              </a:spcAft>
              <a:buFont typeface="Arial" charset="0"/>
              <a:buChar char="•"/>
              <a:defRPr sz="2400" kern="1200">
                <a:solidFill>
                  <a:schemeClr val="tx1"/>
                </a:solidFill>
                <a:latin typeface="Orly's Font" pitchFamily="66" charset="0"/>
                <a:ea typeface="+mn-ea"/>
                <a:cs typeface="+mn-cs"/>
              </a:defRPr>
            </a:lvl3pPr>
            <a:lvl4pPr marL="1257300" indent="-228600" algn="l" rtl="0" fontAlgn="base">
              <a:spcBef>
                <a:spcPct val="20000"/>
              </a:spcBef>
              <a:spcAft>
                <a:spcPct val="0"/>
              </a:spcAft>
              <a:buFont typeface="Arial" charset="0"/>
              <a:buChar char="–"/>
              <a:defRPr sz="2400" kern="1200">
                <a:solidFill>
                  <a:schemeClr val="tx1"/>
                </a:solidFill>
                <a:latin typeface="Orly's Font" pitchFamily="66" charset="0"/>
                <a:ea typeface="+mn-ea"/>
                <a:cs typeface="+mn-cs"/>
              </a:defRPr>
            </a:lvl4pPr>
            <a:lvl5pPr marL="1600200" indent="-228600" algn="l" rtl="0" fontAlgn="base">
              <a:spcBef>
                <a:spcPct val="20000"/>
              </a:spcBef>
              <a:spcAft>
                <a:spcPct val="0"/>
              </a:spcAft>
              <a:buFont typeface="Courier New" pitchFamily="49" charset="0"/>
              <a:buChar char="o"/>
              <a:defRPr sz="2400" kern="1200">
                <a:solidFill>
                  <a:schemeClr val="tx1"/>
                </a:solidFill>
                <a:latin typeface="Orly's Font" pitchFamily="66"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Wingdings" pitchFamily="2" charset="2"/>
              <a:buNone/>
            </a:pPr>
            <a:endParaRPr lang="en-US" sz="2800" dirty="0">
              <a:solidFill>
                <a:srgbClr val="5E9732"/>
              </a:solidFill>
              <a:latin typeface="Orly's Font 2" pitchFamily="66" charset="0"/>
            </a:endParaRPr>
          </a:p>
        </p:txBody>
      </p:sp>
      <p:sp>
        <p:nvSpPr>
          <p:cNvPr id="4" name="Text Placeholder 3"/>
          <p:cNvSpPr txBox="1">
            <a:spLocks/>
          </p:cNvSpPr>
          <p:nvPr/>
        </p:nvSpPr>
        <p:spPr bwMode="auto">
          <a:xfrm>
            <a:off x="3429000" y="0"/>
            <a:ext cx="6019800" cy="114300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fontAlgn="base">
              <a:spcBef>
                <a:spcPct val="20000"/>
              </a:spcBef>
              <a:spcAft>
                <a:spcPct val="0"/>
              </a:spcAft>
              <a:buFont typeface="Wingdings" pitchFamily="2" charset="2"/>
              <a:buChar char="§"/>
              <a:defRPr sz="2400" kern="1200">
                <a:solidFill>
                  <a:schemeClr val="tx1"/>
                </a:solidFill>
                <a:latin typeface="Orly's Font" pitchFamily="66" charset="0"/>
                <a:ea typeface="+mn-ea"/>
                <a:cs typeface="+mn-cs"/>
              </a:defRPr>
            </a:lvl1pPr>
            <a:lvl2pPr marL="571500" indent="-228600" algn="l" rtl="0" fontAlgn="base">
              <a:spcBef>
                <a:spcPct val="20000"/>
              </a:spcBef>
              <a:spcAft>
                <a:spcPct val="0"/>
              </a:spcAft>
              <a:buFont typeface="Arial" charset="0"/>
              <a:buChar char="–"/>
              <a:defRPr sz="2400" kern="1200">
                <a:solidFill>
                  <a:schemeClr val="tx1"/>
                </a:solidFill>
                <a:latin typeface="Orly's Font" pitchFamily="66" charset="0"/>
                <a:ea typeface="+mn-ea"/>
                <a:cs typeface="+mn-cs"/>
              </a:defRPr>
            </a:lvl2pPr>
            <a:lvl3pPr marL="914400" indent="-228600" algn="l" rtl="0" fontAlgn="base">
              <a:spcBef>
                <a:spcPct val="20000"/>
              </a:spcBef>
              <a:spcAft>
                <a:spcPct val="0"/>
              </a:spcAft>
              <a:buFont typeface="Arial" charset="0"/>
              <a:buChar char="•"/>
              <a:defRPr sz="2400" kern="1200">
                <a:solidFill>
                  <a:schemeClr val="tx1"/>
                </a:solidFill>
                <a:latin typeface="Orly's Font" pitchFamily="66" charset="0"/>
                <a:ea typeface="+mn-ea"/>
                <a:cs typeface="+mn-cs"/>
              </a:defRPr>
            </a:lvl3pPr>
            <a:lvl4pPr marL="1257300" indent="-228600" algn="l" rtl="0" fontAlgn="base">
              <a:spcBef>
                <a:spcPct val="20000"/>
              </a:spcBef>
              <a:spcAft>
                <a:spcPct val="0"/>
              </a:spcAft>
              <a:buFont typeface="Arial" charset="0"/>
              <a:buChar char="–"/>
              <a:defRPr sz="2400" kern="1200">
                <a:solidFill>
                  <a:schemeClr val="tx1"/>
                </a:solidFill>
                <a:latin typeface="Orly's Font" pitchFamily="66" charset="0"/>
                <a:ea typeface="+mn-ea"/>
                <a:cs typeface="+mn-cs"/>
              </a:defRPr>
            </a:lvl4pPr>
            <a:lvl5pPr marL="1600200" indent="-228600" algn="l" rtl="0" fontAlgn="base">
              <a:spcBef>
                <a:spcPct val="20000"/>
              </a:spcBef>
              <a:spcAft>
                <a:spcPct val="0"/>
              </a:spcAft>
              <a:buFont typeface="Courier New" pitchFamily="49" charset="0"/>
              <a:buChar char="o"/>
              <a:defRPr sz="2400" kern="1200">
                <a:solidFill>
                  <a:schemeClr val="tx1"/>
                </a:solidFill>
                <a:latin typeface="Orly's Font" pitchFamily="66"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lvl="0" indent="-514350" fontAlgn="auto">
              <a:lnSpc>
                <a:spcPct val="90000"/>
              </a:lnSpc>
              <a:spcBef>
                <a:spcPct val="0"/>
              </a:spcBef>
              <a:spcAft>
                <a:spcPts val="0"/>
              </a:spcAft>
              <a:buAutoNum type="arabicPlain" startAt="3"/>
              <a:defRPr/>
            </a:pPr>
            <a:r>
              <a:rPr lang="en-US" sz="2800" kern="0" dirty="0" smtClean="0">
                <a:solidFill>
                  <a:schemeClr val="accent5"/>
                </a:solidFill>
                <a:latin typeface="Orly's Font 2" pitchFamily="66" charset="0"/>
              </a:rPr>
              <a:t>Use this analysis </a:t>
            </a:r>
          </a:p>
          <a:p>
            <a:pPr marL="514350" lvl="0" indent="-514350" fontAlgn="auto">
              <a:lnSpc>
                <a:spcPct val="90000"/>
              </a:lnSpc>
              <a:spcBef>
                <a:spcPct val="0"/>
              </a:spcBef>
              <a:spcAft>
                <a:spcPts val="0"/>
              </a:spcAft>
              <a:buNone/>
              <a:defRPr/>
            </a:pPr>
            <a:r>
              <a:rPr lang="en-US" sz="2800" kern="0" dirty="0" smtClean="0">
                <a:solidFill>
                  <a:schemeClr val="accent5"/>
                </a:solidFill>
                <a:latin typeface="Orly's Font 2" pitchFamily="66" charset="0"/>
              </a:rPr>
              <a:t>    to determine the   </a:t>
            </a:r>
          </a:p>
          <a:p>
            <a:pPr marL="0" lvl="0" indent="0" fontAlgn="auto">
              <a:lnSpc>
                <a:spcPct val="90000"/>
              </a:lnSpc>
              <a:spcBef>
                <a:spcPct val="0"/>
              </a:spcBef>
              <a:spcAft>
                <a:spcPts val="0"/>
              </a:spcAft>
              <a:buNone/>
              <a:defRPr/>
            </a:pPr>
            <a:r>
              <a:rPr lang="en-US" sz="2800" kern="0" dirty="0" smtClean="0">
                <a:solidFill>
                  <a:schemeClr val="accent5"/>
                </a:solidFill>
                <a:latin typeface="Orly's Font 2" pitchFamily="66" charset="0"/>
              </a:rPr>
              <a:t>    character’s traits.</a:t>
            </a:r>
          </a:p>
        </p:txBody>
      </p:sp>
      <p:pic>
        <p:nvPicPr>
          <p:cNvPr id="7" name="Picture 6" descr="Screen shot 2013-06-20 at 8.25.18 PM.png"/>
          <p:cNvPicPr>
            <a:picLocks noChangeAspect="1"/>
          </p:cNvPicPr>
          <p:nvPr/>
        </p:nvPicPr>
        <p:blipFill>
          <a:blip r:embed="rId2"/>
          <a:stretch>
            <a:fillRect/>
          </a:stretch>
        </p:blipFill>
        <p:spPr>
          <a:xfrm>
            <a:off x="4800600" y="1333500"/>
            <a:ext cx="1905000" cy="1295400"/>
          </a:xfrm>
          <a:prstGeom prst="rect">
            <a:avLst/>
          </a:prstGeom>
        </p:spPr>
      </p:pic>
      <p:pic>
        <p:nvPicPr>
          <p:cNvPr id="8" name="Picture 7" descr="Screen shot 2013-06-20 at 8.26.30 PM.png"/>
          <p:cNvPicPr>
            <a:picLocks noChangeAspect="1"/>
          </p:cNvPicPr>
          <p:nvPr/>
        </p:nvPicPr>
        <p:blipFill>
          <a:blip r:embed="rId3"/>
          <a:stretch>
            <a:fillRect/>
          </a:stretch>
        </p:blipFill>
        <p:spPr>
          <a:xfrm>
            <a:off x="6858000" y="1181100"/>
            <a:ext cx="1600200" cy="1676400"/>
          </a:xfrm>
          <a:prstGeom prst="rect">
            <a:avLst/>
          </a:prstGeom>
        </p:spPr>
      </p:pic>
      <p:pic>
        <p:nvPicPr>
          <p:cNvPr id="9" name="Picture 8" descr="Screen shot 2013-06-20 at 8.27.52 PM.png"/>
          <p:cNvPicPr>
            <a:picLocks noChangeAspect="1"/>
          </p:cNvPicPr>
          <p:nvPr/>
        </p:nvPicPr>
        <p:blipFill>
          <a:blip r:embed="rId4"/>
          <a:stretch>
            <a:fillRect/>
          </a:stretch>
        </p:blipFill>
        <p:spPr>
          <a:xfrm>
            <a:off x="304800" y="3467100"/>
            <a:ext cx="1981200" cy="1656736"/>
          </a:xfrm>
          <a:prstGeom prst="rect">
            <a:avLst/>
          </a:prstGeom>
        </p:spPr>
      </p:pic>
      <p:pic>
        <p:nvPicPr>
          <p:cNvPr id="10" name="Picture 9" descr="Screen shot 2013-06-20 at 8.28.55 PM.png"/>
          <p:cNvPicPr>
            <a:picLocks noChangeAspect="1"/>
          </p:cNvPicPr>
          <p:nvPr/>
        </p:nvPicPr>
        <p:blipFill>
          <a:blip r:embed="rId5"/>
          <a:stretch>
            <a:fillRect/>
          </a:stretch>
        </p:blipFill>
        <p:spPr>
          <a:xfrm>
            <a:off x="2743200" y="3467100"/>
            <a:ext cx="1600200" cy="1490746"/>
          </a:xfrm>
          <a:prstGeom prst="rect">
            <a:avLst/>
          </a:prstGeom>
        </p:spPr>
      </p:pic>
      <p:pic>
        <p:nvPicPr>
          <p:cNvPr id="12" name="Picture 11" descr="Screen shot 2013-06-20 at 8.32.10 PM.png"/>
          <p:cNvPicPr>
            <a:picLocks noChangeAspect="1"/>
          </p:cNvPicPr>
          <p:nvPr/>
        </p:nvPicPr>
        <p:blipFill>
          <a:blip r:embed="rId6"/>
          <a:stretch>
            <a:fillRect/>
          </a:stretch>
        </p:blipFill>
        <p:spPr>
          <a:xfrm>
            <a:off x="4800600" y="3467100"/>
            <a:ext cx="1828800" cy="1684803"/>
          </a:xfrm>
          <a:prstGeom prst="rect">
            <a:avLst/>
          </a:prstGeom>
        </p:spPr>
      </p:pic>
      <p:sp>
        <p:nvSpPr>
          <p:cNvPr id="13" name="TextBox 12"/>
          <p:cNvSpPr txBox="1"/>
          <p:nvPr/>
        </p:nvSpPr>
        <p:spPr>
          <a:xfrm>
            <a:off x="4953000" y="2781300"/>
            <a:ext cx="1752600" cy="461665"/>
          </a:xfrm>
          <a:prstGeom prst="rect">
            <a:avLst/>
          </a:prstGeom>
          <a:noFill/>
        </p:spPr>
        <p:txBody>
          <a:bodyPr wrap="square" rtlCol="0">
            <a:spAutoFit/>
          </a:bodyPr>
          <a:lstStyle/>
          <a:p>
            <a:r>
              <a:rPr lang="en-US" sz="2400" dirty="0" smtClean="0">
                <a:latin typeface="Orly's Font 2"/>
                <a:ea typeface="Verdana" pitchFamily="34" charset="0"/>
                <a:cs typeface="Orly's Font 2"/>
              </a:rPr>
              <a:t> Angry</a:t>
            </a:r>
          </a:p>
        </p:txBody>
      </p:sp>
      <p:sp>
        <p:nvSpPr>
          <p:cNvPr id="14" name="TextBox 13"/>
          <p:cNvSpPr txBox="1"/>
          <p:nvPr/>
        </p:nvSpPr>
        <p:spPr>
          <a:xfrm>
            <a:off x="6781800" y="2781300"/>
            <a:ext cx="1794331" cy="461665"/>
          </a:xfrm>
          <a:prstGeom prst="rect">
            <a:avLst/>
          </a:prstGeom>
          <a:noFill/>
        </p:spPr>
        <p:txBody>
          <a:bodyPr wrap="none" rtlCol="0">
            <a:spAutoFit/>
          </a:bodyPr>
          <a:lstStyle/>
          <a:p>
            <a:r>
              <a:rPr lang="en-US" sz="2400" dirty="0" smtClean="0">
                <a:latin typeface="Orly's Font 2"/>
                <a:ea typeface="Verdana" pitchFamily="34" charset="0"/>
                <a:cs typeface="Orly's Font 2"/>
              </a:rPr>
              <a:t>Protective</a:t>
            </a:r>
          </a:p>
        </p:txBody>
      </p:sp>
      <p:sp>
        <p:nvSpPr>
          <p:cNvPr id="15" name="TextBox 14"/>
          <p:cNvSpPr txBox="1"/>
          <p:nvPr/>
        </p:nvSpPr>
        <p:spPr>
          <a:xfrm>
            <a:off x="685800" y="4991100"/>
            <a:ext cx="1658436" cy="461665"/>
          </a:xfrm>
          <a:prstGeom prst="rect">
            <a:avLst/>
          </a:prstGeom>
          <a:noFill/>
        </p:spPr>
        <p:txBody>
          <a:bodyPr wrap="square" rtlCol="0">
            <a:spAutoFit/>
          </a:bodyPr>
          <a:lstStyle/>
          <a:p>
            <a:r>
              <a:rPr lang="en-US" sz="2400" dirty="0" smtClean="0">
                <a:latin typeface="Orly's Font 2"/>
                <a:ea typeface="Verdana" pitchFamily="34" charset="0"/>
                <a:cs typeface="Orly's Font 2"/>
              </a:rPr>
              <a:t>Logical</a:t>
            </a:r>
          </a:p>
        </p:txBody>
      </p:sp>
      <p:sp>
        <p:nvSpPr>
          <p:cNvPr id="17" name="TextBox 16"/>
          <p:cNvSpPr txBox="1"/>
          <p:nvPr/>
        </p:nvSpPr>
        <p:spPr>
          <a:xfrm>
            <a:off x="2590800" y="4991100"/>
            <a:ext cx="1757362" cy="461665"/>
          </a:xfrm>
          <a:prstGeom prst="rect">
            <a:avLst/>
          </a:prstGeom>
          <a:noFill/>
        </p:spPr>
        <p:txBody>
          <a:bodyPr wrap="none" rtlCol="0">
            <a:spAutoFit/>
          </a:bodyPr>
          <a:lstStyle/>
          <a:p>
            <a:r>
              <a:rPr lang="en-US" sz="2400" dirty="0" smtClean="0">
                <a:latin typeface="Orly's Font 2"/>
                <a:ea typeface="Verdana" pitchFamily="34" charset="0"/>
                <a:cs typeface="Orly's Font 2"/>
              </a:rPr>
              <a:t>Intelligent</a:t>
            </a:r>
          </a:p>
        </p:txBody>
      </p:sp>
      <p:sp>
        <p:nvSpPr>
          <p:cNvPr id="18" name="TextBox 17"/>
          <p:cNvSpPr txBox="1"/>
          <p:nvPr/>
        </p:nvSpPr>
        <p:spPr>
          <a:xfrm>
            <a:off x="4876800" y="5067300"/>
            <a:ext cx="1600200" cy="461665"/>
          </a:xfrm>
          <a:prstGeom prst="rect">
            <a:avLst/>
          </a:prstGeom>
          <a:noFill/>
        </p:spPr>
        <p:txBody>
          <a:bodyPr wrap="square" rtlCol="0">
            <a:spAutoFit/>
          </a:bodyPr>
          <a:lstStyle/>
          <a:p>
            <a:r>
              <a:rPr lang="en-US" sz="2400" dirty="0" smtClean="0">
                <a:latin typeface="Orly's Font 2"/>
                <a:ea typeface="Verdana" pitchFamily="34" charset="0"/>
                <a:cs typeface="Orly's Font 2"/>
              </a:rPr>
              <a:t>Serious</a:t>
            </a:r>
          </a:p>
        </p:txBody>
      </p:sp>
      <p:sp>
        <p:nvSpPr>
          <p:cNvPr id="19" name="TextBox 18"/>
          <p:cNvSpPr txBox="1"/>
          <p:nvPr/>
        </p:nvSpPr>
        <p:spPr>
          <a:xfrm>
            <a:off x="2819400" y="2705100"/>
            <a:ext cx="1398039" cy="461665"/>
          </a:xfrm>
          <a:prstGeom prst="rect">
            <a:avLst/>
          </a:prstGeom>
          <a:noFill/>
        </p:spPr>
        <p:txBody>
          <a:bodyPr wrap="none" rtlCol="0">
            <a:spAutoFit/>
          </a:bodyPr>
          <a:lstStyle/>
          <a:p>
            <a:r>
              <a:rPr lang="en-US" sz="2400" dirty="0" smtClean="0">
                <a:latin typeface="Orly's Font 2"/>
                <a:ea typeface="Verdana" pitchFamily="34" charset="0"/>
                <a:cs typeface="Orly's Font 2"/>
              </a:rPr>
              <a:t>Friendly</a:t>
            </a:r>
          </a:p>
        </p:txBody>
      </p:sp>
      <p:sp>
        <p:nvSpPr>
          <p:cNvPr id="21" name="TextBox 20"/>
          <p:cNvSpPr txBox="1"/>
          <p:nvPr/>
        </p:nvSpPr>
        <p:spPr>
          <a:xfrm>
            <a:off x="609600" y="2705100"/>
            <a:ext cx="1271652" cy="461665"/>
          </a:xfrm>
          <a:prstGeom prst="rect">
            <a:avLst/>
          </a:prstGeom>
          <a:noFill/>
        </p:spPr>
        <p:txBody>
          <a:bodyPr wrap="none" rtlCol="0">
            <a:spAutoFit/>
          </a:bodyPr>
          <a:lstStyle/>
          <a:p>
            <a:r>
              <a:rPr lang="en-US" sz="2400" dirty="0" smtClean="0">
                <a:latin typeface="Orly's Font 2"/>
                <a:ea typeface="Verdana" pitchFamily="34" charset="0"/>
                <a:cs typeface="Orly's Font 2"/>
              </a:rPr>
              <a:t>Playful</a:t>
            </a:r>
          </a:p>
        </p:txBody>
      </p:sp>
      <p:pic>
        <p:nvPicPr>
          <p:cNvPr id="16" name="Picture 15" descr="Screen shot 2013-07-07 at 2.08.21 PM.png"/>
          <p:cNvPicPr>
            <a:picLocks noChangeAspect="1"/>
          </p:cNvPicPr>
          <p:nvPr/>
        </p:nvPicPr>
        <p:blipFill>
          <a:blip r:embed="rId7"/>
          <a:stretch>
            <a:fillRect/>
          </a:stretch>
        </p:blipFill>
        <p:spPr>
          <a:xfrm>
            <a:off x="457200" y="1104900"/>
            <a:ext cx="1828800" cy="1600200"/>
          </a:xfrm>
          <a:prstGeom prst="rect">
            <a:avLst/>
          </a:prstGeom>
        </p:spPr>
      </p:pic>
      <p:pic>
        <p:nvPicPr>
          <p:cNvPr id="20" name="Picture 19" descr="Screen shot 2013-07-07 at 2.30.03 PM.png"/>
          <p:cNvPicPr>
            <a:picLocks noChangeAspect="1"/>
          </p:cNvPicPr>
          <p:nvPr/>
        </p:nvPicPr>
        <p:blipFill>
          <a:blip r:embed="rId8"/>
          <a:stretch>
            <a:fillRect/>
          </a:stretch>
        </p:blipFill>
        <p:spPr>
          <a:xfrm>
            <a:off x="2590800" y="1181100"/>
            <a:ext cx="1981200" cy="1371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1"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par>
                                <p:cTn id="8" presetID="10" presetClass="entr" presetSubtype="0" fill="hold" grpId="1"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2000"/>
                                        <p:tgtEl>
                                          <p:spTgt spid="4">
                                            <p:txEl>
                                              <p:pRg st="1" end="1"/>
                                            </p:txEl>
                                          </p:spTgt>
                                        </p:tgtEl>
                                      </p:cBhvr>
                                    </p:animEffect>
                                  </p:childTnLst>
                                </p:cTn>
                              </p:par>
                              <p:par>
                                <p:cTn id="11" presetID="10" presetClass="entr" presetSubtype="0" fill="hold" grpId="1"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fade">
                                      <p:cBhvr>
                                        <p:cTn id="18" dur="500"/>
                                        <p:tgtEl>
                                          <p:spTgt spid="16"/>
                                        </p:tgtEl>
                                      </p:cBhvr>
                                    </p:animEffect>
                                  </p:childTnLst>
                                </p:cTn>
                              </p:par>
                            </p:childTnLst>
                          </p:cTn>
                        </p:par>
                        <p:par>
                          <p:cTn id="19" fill="hold">
                            <p:stCondLst>
                              <p:cond delay="500"/>
                            </p:stCondLst>
                            <p:childTnLst>
                              <p:par>
                                <p:cTn id="20" presetID="10" presetClass="entr" presetSubtype="0" fill="hold" grpId="0" nodeType="after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fade">
                                      <p:cBhvr>
                                        <p:cTn id="22" dur="500"/>
                                        <p:tgtEl>
                                          <p:spTgt spid="2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fade">
                                      <p:cBhvr>
                                        <p:cTn id="27" dur="500"/>
                                        <p:tgtEl>
                                          <p:spTgt spid="20"/>
                                        </p:tgtEl>
                                      </p:cBhvr>
                                    </p:animEffect>
                                  </p:childTnLst>
                                </p:cTn>
                              </p:par>
                            </p:childTnLst>
                          </p:cTn>
                        </p:par>
                        <p:par>
                          <p:cTn id="28" fill="hold">
                            <p:stCondLst>
                              <p:cond delay="500"/>
                            </p:stCondLst>
                            <p:childTnLst>
                              <p:par>
                                <p:cTn id="29" presetID="10" presetClass="entr" presetSubtype="0" fill="hold" grpId="0" nodeType="after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fade">
                                      <p:cBhvr>
                                        <p:cTn id="31" dur="500"/>
                                        <p:tgtEl>
                                          <p:spTgt spid="19"/>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fade">
                                      <p:cBhvr>
                                        <p:cTn id="36" dur="500"/>
                                        <p:tgtEl>
                                          <p:spTgt spid="7"/>
                                        </p:tgtEl>
                                      </p:cBhvr>
                                    </p:animEffect>
                                  </p:childTnLst>
                                </p:cTn>
                              </p:par>
                            </p:childTnLst>
                          </p:cTn>
                        </p:par>
                        <p:par>
                          <p:cTn id="37" fill="hold">
                            <p:stCondLst>
                              <p:cond delay="500"/>
                            </p:stCondLst>
                            <p:childTnLst>
                              <p:par>
                                <p:cTn id="38" presetID="10" presetClass="entr" presetSubtype="0"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fade">
                                      <p:cBhvr>
                                        <p:cTn id="40" dur="500"/>
                                        <p:tgtEl>
                                          <p:spTgt spid="13"/>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8"/>
                                        </p:tgtEl>
                                        <p:attrNameLst>
                                          <p:attrName>style.visibility</p:attrName>
                                        </p:attrNameLst>
                                      </p:cBhvr>
                                      <p:to>
                                        <p:strVal val="visible"/>
                                      </p:to>
                                    </p:set>
                                    <p:animEffect transition="in" filter="fade">
                                      <p:cBhvr>
                                        <p:cTn id="45" dur="500"/>
                                        <p:tgtEl>
                                          <p:spTgt spid="8"/>
                                        </p:tgtEl>
                                      </p:cBhvr>
                                    </p:animEffect>
                                  </p:childTnLst>
                                </p:cTn>
                              </p:par>
                            </p:childTnLst>
                          </p:cTn>
                        </p:par>
                        <p:par>
                          <p:cTn id="46" fill="hold">
                            <p:stCondLst>
                              <p:cond delay="500"/>
                            </p:stCondLst>
                            <p:childTnLst>
                              <p:par>
                                <p:cTn id="47" presetID="10" presetClass="entr" presetSubtype="0" fill="hold" grpId="0" nodeType="afterEffect">
                                  <p:stCondLst>
                                    <p:cond delay="0"/>
                                  </p:stCondLst>
                                  <p:childTnLst>
                                    <p:set>
                                      <p:cBhvr>
                                        <p:cTn id="48" dur="1" fill="hold">
                                          <p:stCondLst>
                                            <p:cond delay="0"/>
                                          </p:stCondLst>
                                        </p:cTn>
                                        <p:tgtEl>
                                          <p:spTgt spid="14"/>
                                        </p:tgtEl>
                                        <p:attrNameLst>
                                          <p:attrName>style.visibility</p:attrName>
                                        </p:attrNameLst>
                                      </p:cBhvr>
                                      <p:to>
                                        <p:strVal val="visible"/>
                                      </p:to>
                                    </p:set>
                                    <p:animEffect transition="in" filter="fade">
                                      <p:cBhvr>
                                        <p:cTn id="49" dur="500"/>
                                        <p:tgtEl>
                                          <p:spTgt spid="14"/>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0"/>
                                  </p:stCondLst>
                                  <p:childTnLst>
                                    <p:set>
                                      <p:cBhvr>
                                        <p:cTn id="53" dur="1" fill="hold">
                                          <p:stCondLst>
                                            <p:cond delay="0"/>
                                          </p:stCondLst>
                                        </p:cTn>
                                        <p:tgtEl>
                                          <p:spTgt spid="9"/>
                                        </p:tgtEl>
                                        <p:attrNameLst>
                                          <p:attrName>style.visibility</p:attrName>
                                        </p:attrNameLst>
                                      </p:cBhvr>
                                      <p:to>
                                        <p:strVal val="visible"/>
                                      </p:to>
                                    </p:set>
                                    <p:animEffect transition="in" filter="fade">
                                      <p:cBhvr>
                                        <p:cTn id="54" dur="500"/>
                                        <p:tgtEl>
                                          <p:spTgt spid="9"/>
                                        </p:tgtEl>
                                      </p:cBhvr>
                                    </p:animEffect>
                                  </p:childTnLst>
                                </p:cTn>
                              </p:par>
                            </p:childTnLst>
                          </p:cTn>
                        </p:par>
                        <p:par>
                          <p:cTn id="55" fill="hold">
                            <p:stCondLst>
                              <p:cond delay="500"/>
                            </p:stCondLst>
                            <p:childTnLst>
                              <p:par>
                                <p:cTn id="56" presetID="10" presetClass="entr" presetSubtype="0" fill="hold" grpId="0" nodeType="afterEffect">
                                  <p:stCondLst>
                                    <p:cond delay="0"/>
                                  </p:stCondLst>
                                  <p:childTnLst>
                                    <p:set>
                                      <p:cBhvr>
                                        <p:cTn id="57" dur="1" fill="hold">
                                          <p:stCondLst>
                                            <p:cond delay="0"/>
                                          </p:stCondLst>
                                        </p:cTn>
                                        <p:tgtEl>
                                          <p:spTgt spid="15"/>
                                        </p:tgtEl>
                                        <p:attrNameLst>
                                          <p:attrName>style.visibility</p:attrName>
                                        </p:attrNameLst>
                                      </p:cBhvr>
                                      <p:to>
                                        <p:strVal val="visible"/>
                                      </p:to>
                                    </p:set>
                                    <p:animEffect transition="in" filter="fade">
                                      <p:cBhvr>
                                        <p:cTn id="58" dur="500"/>
                                        <p:tgtEl>
                                          <p:spTgt spid="15"/>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nodeType="clickEffect">
                                  <p:stCondLst>
                                    <p:cond delay="0"/>
                                  </p:stCondLst>
                                  <p:childTnLst>
                                    <p:set>
                                      <p:cBhvr>
                                        <p:cTn id="62" dur="1" fill="hold">
                                          <p:stCondLst>
                                            <p:cond delay="0"/>
                                          </p:stCondLst>
                                        </p:cTn>
                                        <p:tgtEl>
                                          <p:spTgt spid="10"/>
                                        </p:tgtEl>
                                        <p:attrNameLst>
                                          <p:attrName>style.visibility</p:attrName>
                                        </p:attrNameLst>
                                      </p:cBhvr>
                                      <p:to>
                                        <p:strVal val="visible"/>
                                      </p:to>
                                    </p:set>
                                    <p:animEffect transition="in" filter="fade">
                                      <p:cBhvr>
                                        <p:cTn id="63" dur="500"/>
                                        <p:tgtEl>
                                          <p:spTgt spid="10"/>
                                        </p:tgtEl>
                                      </p:cBhvr>
                                    </p:animEffect>
                                  </p:childTnLst>
                                </p:cTn>
                              </p:par>
                            </p:childTnLst>
                          </p:cTn>
                        </p:par>
                        <p:par>
                          <p:cTn id="64" fill="hold">
                            <p:stCondLst>
                              <p:cond delay="500"/>
                            </p:stCondLst>
                            <p:childTnLst>
                              <p:par>
                                <p:cTn id="65" presetID="10" presetClass="entr" presetSubtype="0" fill="hold" grpId="0" nodeType="afterEffect">
                                  <p:stCondLst>
                                    <p:cond delay="0"/>
                                  </p:stCondLst>
                                  <p:childTnLst>
                                    <p:set>
                                      <p:cBhvr>
                                        <p:cTn id="66" dur="1" fill="hold">
                                          <p:stCondLst>
                                            <p:cond delay="0"/>
                                          </p:stCondLst>
                                        </p:cTn>
                                        <p:tgtEl>
                                          <p:spTgt spid="17"/>
                                        </p:tgtEl>
                                        <p:attrNameLst>
                                          <p:attrName>style.visibility</p:attrName>
                                        </p:attrNameLst>
                                      </p:cBhvr>
                                      <p:to>
                                        <p:strVal val="visible"/>
                                      </p:to>
                                    </p:set>
                                    <p:animEffect transition="in" filter="fade">
                                      <p:cBhvr>
                                        <p:cTn id="67" dur="500"/>
                                        <p:tgtEl>
                                          <p:spTgt spid="17"/>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12"/>
                                        </p:tgtEl>
                                        <p:attrNameLst>
                                          <p:attrName>style.visibility</p:attrName>
                                        </p:attrNameLst>
                                      </p:cBhvr>
                                      <p:to>
                                        <p:strVal val="visible"/>
                                      </p:to>
                                    </p:set>
                                    <p:animEffect transition="in" filter="fade">
                                      <p:cBhvr>
                                        <p:cTn id="72" dur="500"/>
                                        <p:tgtEl>
                                          <p:spTgt spid="12"/>
                                        </p:tgtEl>
                                      </p:cBhvr>
                                    </p:animEffect>
                                  </p:childTnLst>
                                </p:cTn>
                              </p:par>
                            </p:childTnLst>
                          </p:cTn>
                        </p:par>
                        <p:par>
                          <p:cTn id="73" fill="hold">
                            <p:stCondLst>
                              <p:cond delay="500"/>
                            </p:stCondLst>
                            <p:childTnLst>
                              <p:par>
                                <p:cTn id="74" presetID="10" presetClass="entr" presetSubtype="0" fill="hold" grpId="0" nodeType="afterEffect">
                                  <p:stCondLst>
                                    <p:cond delay="0"/>
                                  </p:stCondLst>
                                  <p:childTnLst>
                                    <p:set>
                                      <p:cBhvr>
                                        <p:cTn id="75" dur="1" fill="hold">
                                          <p:stCondLst>
                                            <p:cond delay="0"/>
                                          </p:stCondLst>
                                        </p:cTn>
                                        <p:tgtEl>
                                          <p:spTgt spid="18"/>
                                        </p:tgtEl>
                                        <p:attrNameLst>
                                          <p:attrName>style.visibility</p:attrName>
                                        </p:attrNameLst>
                                      </p:cBhvr>
                                      <p:to>
                                        <p:strVal val="visible"/>
                                      </p:to>
                                    </p:set>
                                    <p:animEffect transition="in" filter="fade">
                                      <p:cBhvr>
                                        <p:cTn id="76"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1" build="allAtOnce"/>
      <p:bldP spid="13" grpId="0"/>
      <p:bldP spid="14" grpId="0"/>
      <p:bldP spid="15" grpId="0"/>
      <p:bldP spid="17" grpId="0"/>
      <p:bldP spid="18" grpId="0"/>
      <p:bldP spid="19" grpId="0"/>
      <p:bldP spid="21" grpId="0"/>
    </p:bldLst>
  </p:timing>
</p:sld>
</file>

<file path=ppt/theme/theme1.xml><?xml version="1.0" encoding="utf-8"?>
<a:theme xmlns:a="http://schemas.openxmlformats.org/drawingml/2006/main" name="Office Theme">
  <a:themeElements>
    <a:clrScheme name="Learn Zillion">
      <a:dk1>
        <a:sysClr val="windowText" lastClr="000000"/>
      </a:dk1>
      <a:lt1>
        <a:sysClr val="window" lastClr="FFFFFF"/>
      </a:lt1>
      <a:dk2>
        <a:srgbClr val="7F7F7F"/>
      </a:dk2>
      <a:lt2>
        <a:srgbClr val="BFBFBF"/>
      </a:lt2>
      <a:accent1>
        <a:srgbClr val="0078AE"/>
      </a:accent1>
      <a:accent2>
        <a:srgbClr val="00BCE4"/>
      </a:accent2>
      <a:accent3>
        <a:srgbClr val="E86D1F"/>
      </a:accent3>
      <a:accent4>
        <a:srgbClr val="FFD200"/>
      </a:accent4>
      <a:accent5>
        <a:srgbClr val="5E9732"/>
      </a:accent5>
      <a:accent6>
        <a:srgbClr val="8DC63F"/>
      </a:accent6>
      <a:hlink>
        <a:srgbClr val="000000"/>
      </a:hlink>
      <a:folHlink>
        <a:srgbClr val="000000"/>
      </a:folHlink>
    </a:clrScheme>
    <a:fontScheme name="Learn Zillion">
      <a:majorFont>
        <a:latin typeface="Verdana"/>
        <a:ea typeface=""/>
        <a:cs typeface=""/>
      </a:majorFont>
      <a:minorFont>
        <a:latin typeface="Verdana"/>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w="38100">
          <a:solidFill>
            <a:schemeClr val="accent1"/>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sz="2400"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38100">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800" dirty="0" smtClean="0">
            <a:latin typeface="Orly's Font" pitchFamily="66" charset="0"/>
            <a:ea typeface="Verdana" pitchFamily="34" charset="0"/>
            <a:cs typeface="Verdana"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12532</TotalTime>
  <Words>1093</Words>
  <Application>Microsoft Macintosh PowerPoint</Application>
  <PresentationFormat>On-screen Show (16:10)</PresentationFormat>
  <Paragraphs>145</Paragraphs>
  <Slides>12</Slides>
  <Notes>9</Notes>
  <HiddenSlides>0</HiddenSlides>
  <MMClips>0</MMClips>
  <ScaleCrop>false</ScaleCrop>
  <HeadingPairs>
    <vt:vector size="4" baseType="variant">
      <vt:variant>
        <vt:lpstr>Design Template</vt:lpstr>
      </vt:variant>
      <vt:variant>
        <vt:i4>1</vt:i4>
      </vt:variant>
      <vt:variant>
        <vt:lpstr>Slide Titles</vt:lpstr>
      </vt:variant>
      <vt:variant>
        <vt:i4>12</vt:i4>
      </vt:variant>
    </vt:vector>
  </HeadingPairs>
  <TitlesOfParts>
    <vt:vector size="1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TM2-1</dc:creator>
  <cp:lastModifiedBy>laptop</cp:lastModifiedBy>
  <cp:revision>584</cp:revision>
  <dcterms:created xsi:type="dcterms:W3CDTF">2013-07-07T19:29:51Z</dcterms:created>
  <dcterms:modified xsi:type="dcterms:W3CDTF">2013-07-07T19:49:53Z</dcterms:modified>
</cp:coreProperties>
</file>